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3"/>
  </p:notesMasterIdLst>
  <p:sldIdLst>
    <p:sldId id="256" r:id="rId2"/>
    <p:sldId id="272" r:id="rId3"/>
    <p:sldId id="258" r:id="rId4"/>
    <p:sldId id="259" r:id="rId5"/>
    <p:sldId id="284" r:id="rId6"/>
    <p:sldId id="261" r:id="rId7"/>
    <p:sldId id="268" r:id="rId8"/>
    <p:sldId id="283" r:id="rId9"/>
    <p:sldId id="264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A20000"/>
    <a:srgbClr val="FFFFFF"/>
    <a:srgbClr val="ACC8EA"/>
    <a:srgbClr val="1B1A04"/>
    <a:srgbClr val="3A370C"/>
    <a:srgbClr val="F6DA0E"/>
    <a:srgbClr val="A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FCE6FC-3B53-44E4-A3D4-B5E5548B4791}" type="datetimeFigureOut">
              <a:rPr lang="ru-RU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6C2AEF-6A7E-4492-8B55-80FA367CF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C2AEF-6A7E-4492-8B55-80FA367CF9B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E330F5-352B-461B-AE74-9916C273F4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EF960-E77D-4417-BC83-EE761C39DB22}" type="datetimeFigureOut">
              <a:rPr lang="ru-RU" smtClean="0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F38F0F-AED8-41DF-A985-83D090B3F39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1A8829-FA83-4642-9314-DF8CF394D3CE}" type="datetimeFigureOut">
              <a:rPr lang="ru-RU" smtClean="0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2BDCF-1C75-4ED1-A058-A17BE27F55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EB2D7-14C1-4D64-8580-17A1BF03A1B7}" type="datetimeFigureOut">
              <a:rPr lang="ru-RU" smtClean="0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9C0D3-E234-4FB7-9C65-846D689BBC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6EA2C95-3E0A-4896-A654-A17B59EA9FE8}" type="datetimeFigureOut">
              <a:rPr lang="ru-RU" smtClean="0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F52238-4B67-4A9B-AE1E-E049745741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CB939-A48C-4BEC-9616-F260FD9E33BE}" type="datetimeFigureOut">
              <a:rPr lang="ru-RU" smtClean="0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4044A-BA96-4637-863E-17DB8B05E7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22DFC-FD91-41CD-9A04-B03B71125675}" type="datetimeFigureOut">
              <a:rPr lang="ru-RU" smtClean="0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D8A3B-D89C-48B7-A4F9-EE4E20BB85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FA372-5FA7-4A03-8759-C150A96EE1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FAD62-3CA6-43B6-8F68-EA7841B90AE7}" type="datetimeFigureOut">
              <a:rPr lang="ru-RU" smtClean="0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4AB74-F5C4-4916-8CBD-4AF880D586AA}" type="datetimeFigureOut">
              <a:rPr lang="ru-RU" smtClean="0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F8655-8A80-4A12-B770-60ECBDDB98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D8EFA-6138-46E0-9589-7A5AEC7AA94B}" type="datetimeFigureOut">
              <a:rPr lang="ru-RU" smtClean="0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695B0-C219-48E7-A480-8B9E06066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B3B09F1-174D-470F-9739-C4C8BDEE7C7A}" type="datetimeFigureOut">
              <a:rPr lang="ru-RU" smtClean="0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AAB9ABA-0DDC-4201-9F20-E588788768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E8D32-C302-4535-804B-3A3CA1D31DC3}" type="datetimeFigureOut">
              <a:rPr lang="ru-RU" smtClean="0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1EF9DD-1647-4EED-91EC-3EA4C4944C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72F2E3-3FCD-4687-B798-09E693A2EC5B}" type="datetimeFigureOut">
              <a:rPr lang="ru-RU" smtClean="0"/>
              <a:pPr>
                <a:defRPr/>
              </a:pPr>
              <a:t>21.02.2014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49D12E-9179-4960-BA30-2A9A74A418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43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Нарьян-Маре </a:t>
            </a:r>
            <a:r>
              <a:rPr lang="ru-RU" sz="2800" b="1" i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открыто </a:t>
            </a:r>
            <a:br>
              <a:rPr lang="ru-RU" sz="2800" b="1" i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Государственное юридическое бюро </a:t>
            </a:r>
            <a:r>
              <a:rPr lang="ru-RU" sz="2800" b="1" i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оказанию бесплатной </a:t>
            </a:r>
            <a:r>
              <a:rPr lang="ru-RU" sz="2800" b="1" i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юридической </a:t>
            </a:r>
            <a:r>
              <a:rPr lang="ru-RU" sz="2800" b="1" i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2800" b="1" i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гражданам</a:t>
            </a:r>
            <a:r>
              <a:rPr lang="ru-RU" b="1" i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i="1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КУ НАО «Госюрбюро»</a:t>
            </a:r>
            <a:endParaRPr lang="ru-RU" b="1" i="1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WHITE124\Работа с организациями\Госюрбюро\4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61703"/>
            <a:ext cx="3286148" cy="38105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WHITE124\Работа с организациями\Госюрбюро\48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85992"/>
            <a:ext cx="4500594" cy="2992895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295" endPos="92000" dist="101600" dir="5400000" sy="-100000" algn="bl" rotWithShape="0"/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4929188" y="5578475"/>
            <a:ext cx="31432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создано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апреля 2013 года.</a:t>
            </a:r>
          </a:p>
        </p:txBody>
      </p:sp>
    </p:spTree>
  </p:cSld>
  <p:clrMapOvr>
    <a:masterClrMapping/>
  </p:clrMapOvr>
  <p:transition spd="slow" advClick="0" advTm="28172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WHITE124\Работа с организациями\Госюрбюро\Обработанные фото\мывасждемдва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38" y="2143125"/>
            <a:ext cx="6286500" cy="4500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Работники Бюро будут рады оказать всю возможную помощь гражданам при восстановлении их нарушенных прав.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14313" y="642938"/>
            <a:ext cx="9144001" cy="1428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Мы Вас ждем!</a:t>
            </a:r>
          </a:p>
        </p:txBody>
      </p:sp>
    </p:spTree>
  </p:cSld>
  <p:clrMapOvr>
    <a:masterClrMapping/>
  </p:clrMapOvr>
  <p:transition advTm="10094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WHITE124\Работа с организациями\Госюрбюро\Обработанные фото\адрес готовый\адрес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625" y="642938"/>
            <a:ext cx="8072438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Казенное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«Государственное юридическое бюро»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(КУ НАО «Госюрбюро»)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находится по адресу: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Нарьян-Мар, ул. Рыбников, д. 6 «А»,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подъезд 1, цокольный этаж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телефоны 2-18-87, 2-18-89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Часы приема граждан: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500063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понедельник – четверг с 09.00 – 12.00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14.00 – 17.00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пятница – не приемный день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суббота, воскресенье – выходной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Tm="26172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WHITE124\Работа с организациями\Госюрбюро\Обработанные фото\виды\другой вариант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214438"/>
            <a:ext cx="9144000" cy="51435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Бесплатное оказание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гражданам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квалифицированной юридической помощи.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Правовое просвещение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НАО.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доступа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информации, содержащейся в информационно-справочных правовых системах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действующего законодательства,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методических  материалов в целях повышения правовой грамотности граждан.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3828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avbienrf\фотки\БЮРО\IMG_0648.JPG"/>
          <p:cNvPicPr>
            <a:picLocks noChangeAspect="1" noChangeArrowheads="1"/>
          </p:cNvPicPr>
          <p:nvPr/>
        </p:nvPicPr>
        <p:blipFill>
          <a:blip r:embed="rId2" cstate="print">
            <a:lum bright="30000" contrast="20000"/>
          </a:blip>
          <a:srcRect/>
          <a:stretch>
            <a:fillRect/>
          </a:stretch>
        </p:blipFill>
        <p:spPr bwMode="auto">
          <a:xfrm>
            <a:off x="0" y="0"/>
            <a:ext cx="914370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85728"/>
            <a:ext cx="91440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6DA0E"/>
                </a:solidFill>
                <a:effectLst>
                  <a:glow rad="228600">
                    <a:srgbClr val="3A370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Виды юридической помощи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1428736"/>
            <a:ext cx="878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i="1" dirty="0" smtClean="0">
                <a:solidFill>
                  <a:srgbClr val="F6DA0E"/>
                </a:solidFill>
                <a:effectLst>
                  <a:glow rad="139700">
                    <a:srgbClr val="1B1A0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устные </a:t>
            </a:r>
            <a:r>
              <a:rPr lang="ru-RU" sz="3200" i="1" dirty="0">
                <a:solidFill>
                  <a:srgbClr val="F6DA0E"/>
                </a:solidFill>
                <a:effectLst>
                  <a:glow rad="139700">
                    <a:srgbClr val="1B1A0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письменные консультации;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357430"/>
            <a:ext cx="8643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i="1" dirty="0" smtClean="0">
                <a:solidFill>
                  <a:srgbClr val="F6DA0E"/>
                </a:solidFill>
                <a:effectLst>
                  <a:glow rad="139700">
                    <a:srgbClr val="1B1A0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составление </a:t>
            </a:r>
            <a:r>
              <a:rPr lang="ru-RU" sz="3200" i="1" dirty="0">
                <a:solidFill>
                  <a:srgbClr val="F6DA0E"/>
                </a:solidFill>
                <a:effectLst>
                  <a:glow rad="139700">
                    <a:srgbClr val="1B1A0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заявлений, жалоб, ходатайств и других документов правого характера;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929066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i="1" dirty="0" smtClean="0">
                <a:solidFill>
                  <a:srgbClr val="F6DA0E"/>
                </a:solidFill>
                <a:effectLst>
                  <a:glow rad="139700">
                    <a:srgbClr val="1B1A0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представление </a:t>
            </a:r>
            <a:r>
              <a:rPr lang="ru-RU" sz="3200" i="1" dirty="0">
                <a:solidFill>
                  <a:srgbClr val="F6DA0E"/>
                </a:solidFill>
                <a:effectLst>
                  <a:glow rad="139700">
                    <a:srgbClr val="1B1A0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интересов граждан в судах, государственных и муниципальных органах, </a:t>
            </a:r>
            <a:r>
              <a:rPr lang="ru-RU" sz="3200" i="1" dirty="0" smtClean="0">
                <a:solidFill>
                  <a:srgbClr val="F6DA0E"/>
                </a:solidFill>
                <a:effectLst>
                  <a:glow rad="139700">
                    <a:srgbClr val="1B1A04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организациях.</a:t>
            </a:r>
            <a:endParaRPr lang="ru-RU" sz="3200" i="1" dirty="0">
              <a:solidFill>
                <a:srgbClr val="F6DA0E"/>
              </a:solidFill>
              <a:effectLst>
                <a:glow rad="139700">
                  <a:srgbClr val="1B1A04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1047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WHITE124\Работа с организациями\Госюрбюро\Обработанные фото\посетителифото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0500"/>
            <a:ext cx="9144000" cy="28575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малоимущие граждане;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жители села;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инвалиды  1, 11, 111 групп;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неработающие пенсионеры;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дети-инвалиды, дети-сироты;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многодетные семьи;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граждане, попавшие в трудную жизненную ситуацию;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другие граждане, указанные в Законе.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кого мы работаем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1000125"/>
            <a:ext cx="9144000" cy="135731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Право на получение бесплатной юридической помощи имеют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следующие  категории граждан: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6984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pros.jpg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472" y="337188"/>
            <a:ext cx="8286808" cy="6020770"/>
          </a:xfrm>
          <a:prstGeom prst="ellipse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52400"/>
            <a:ext cx="8043890" cy="106202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3200">
                  <a:solidFill>
                    <a:schemeClr val="tx1">
                      <a:lumMod val="65000"/>
                      <a:lumOff val="3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Случаи  оказания бесплатной юридической помощи</a:t>
            </a:r>
            <a:endParaRPr lang="ru-RU" sz="3600" dirty="0">
              <a:ln w="3200">
                <a:solidFill>
                  <a:schemeClr val="tx1">
                    <a:lumMod val="65000"/>
                    <a:lumOff val="3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57158" y="1000108"/>
            <a:ext cx="8572560" cy="5286412"/>
          </a:xfrm>
          <a:prstGeom prst="rect">
            <a:avLst/>
          </a:prstGeom>
          <a:ln w="6350" cap="rnd">
            <a:noFill/>
          </a:ln>
        </p:spPr>
        <p:txBody>
          <a:bodyPr vert="horz" rtlCol="0" anchor="t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tx1">
                      <a:lumMod val="65000"/>
                      <a:lumOff val="3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900" b="0" i="1" u="none" strike="noStrike" kern="1200" cap="none" spc="-100" normalizeH="0" baseline="0" noProof="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Aharoni" pitchFamily="2" charset="-79"/>
              </a:rPr>
              <a:t>в  сфере  жилищного  права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i="1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Aharoni" pitchFamily="2" charset="-79"/>
              </a:rPr>
              <a:t>  Сделки с недвижимым имуществом, если оно является единственным для гражданина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1" u="none" strike="noStrike" kern="1200" cap="none" spc="-100" normalizeH="0" baseline="0" noProof="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Aharoni" pitchFamily="2" charset="-79"/>
              </a:rPr>
              <a:t> Признание  права  на  жилье</a:t>
            </a:r>
            <a:r>
              <a:rPr kumimoji="0" lang="ru-RU" b="0" i="1" u="none" strike="noStrike" kern="1200" cap="none" spc="-100" normalizeH="0" noProof="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Aharoni" pitchFamily="2" charset="-79"/>
              </a:rPr>
              <a:t> и  земельные  участки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i="1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Aharoni" pitchFamily="2" charset="-79"/>
              </a:rPr>
              <a:t> Защита прав потребителей  в части  коммунальных  услуг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i="1" spc="-1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i="1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Aharoni" pitchFamily="2" charset="-79"/>
              </a:rPr>
              <a:t>в сфере семейного права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i="1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Aharoni" pitchFamily="2" charset="-79"/>
              </a:rPr>
              <a:t> Установление  и  оспаривание  отцовства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i="1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Aharoni" pitchFamily="2" charset="-79"/>
              </a:rPr>
              <a:t> Установление усыновления , опеки  и  попечительства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i="1" spc="-1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i="1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Aharoni" pitchFamily="2" charset="-79"/>
              </a:rPr>
              <a:t>в сфере трудового права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i="1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Aharoni" pitchFamily="2" charset="-79"/>
              </a:rPr>
              <a:t> Восстановление   нарушенных   трудовых   прав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i="1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Aharoni" pitchFamily="2" charset="-79"/>
              </a:rPr>
              <a:t>Признание  гражданина  безработным   и   установление   пособия   по  безработице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i="1" spc="-1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Aharoni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i="1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Aharoni" pitchFamily="2" charset="-79"/>
              </a:rPr>
              <a:t>в сфере социальной защиты и пенсионного обеспечения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900" i="1" spc="-1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Aharoni" pitchFamily="2" charset="-79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i="1" spc="-1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Aharoni" pitchFamily="2" charset="-79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i="1" spc="-1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Aharoni" pitchFamily="2" charset="-79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0" i="1" u="none" strike="noStrike" kern="1200" cap="none" spc="-100" normalizeH="0" noProof="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Aharoni" pitchFamily="2" charset="-79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b="0" i="1" u="none" strike="noStrike" kern="1200" cap="none" spc="-100" normalizeH="0" baseline="0" noProof="0" dirty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C:\Users\Ольга\Pictures\NA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92933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14290"/>
            <a:ext cx="9144000" cy="1357313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учреждения в населенных   		пунктах НАО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860" y="1643050"/>
            <a:ext cx="63579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6 месяцев 2013 года посетили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населенные пункты НАО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исключением двух МО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810904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A2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5000636"/>
            <a:ext cx="63579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Оказали   правовую   помощь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300 –м  жителям  села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141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HITE124\Работа с организациями\Госюрбюро\Обработанные фото\места\места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43182"/>
            <a:ext cx="9144000" cy="2214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Оказание органам местного самоуправления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сельских поселений Ненецкого автономного округа бесплатной юридической помощи в виде консультаций по правовым вопросам  </a:t>
            </a:r>
          </a:p>
        </p:txBody>
      </p:sp>
    </p:spTree>
  </p:cSld>
  <p:clrMapOvr>
    <a:masterClrMapping/>
  </p:clrMapOvr>
  <p:transition advTm="19781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14942" y="152400"/>
            <a:ext cx="3471858" cy="6134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Осуществление</a:t>
            </a:r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ыезда  по  месту </a:t>
            </a:r>
            <a:br>
              <a:rPr lang="ru-RU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жительства   граждан, не имеющих возможности по состоянию здоровья прибыть самостоятельно в Бюро </a:t>
            </a:r>
            <a:endParaRPr lang="ru-RU" sz="36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4786346" cy="492922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3213.jpg"/>
          <p:cNvPicPr>
            <a:picLocks noChangeAspect="1"/>
          </p:cNvPicPr>
          <p:nvPr/>
        </p:nvPicPr>
        <p:blipFill>
          <a:blip r:embed="rId2" cstate="print"/>
          <a:srcRect l="22388" t="6718" r="7463" b="1477"/>
          <a:stretch>
            <a:fillRect/>
          </a:stretch>
        </p:blipFill>
        <p:spPr>
          <a:xfrm rot="20966715">
            <a:off x="-45934" y="68396"/>
            <a:ext cx="335758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3219.jpg"/>
          <p:cNvPicPr>
            <a:picLocks noChangeAspect="1"/>
          </p:cNvPicPr>
          <p:nvPr/>
        </p:nvPicPr>
        <p:blipFill>
          <a:blip r:embed="rId3" cstate="print"/>
          <a:srcRect l="32031" t="12494" r="17187" b="21758"/>
          <a:stretch>
            <a:fillRect/>
          </a:stretch>
        </p:blipFill>
        <p:spPr>
          <a:xfrm rot="1259427">
            <a:off x="6010382" y="57556"/>
            <a:ext cx="3280510" cy="305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3196.jpg"/>
          <p:cNvPicPr>
            <a:picLocks noChangeAspect="1"/>
          </p:cNvPicPr>
          <p:nvPr/>
        </p:nvPicPr>
        <p:blipFill>
          <a:blip r:embed="rId4" cstate="print"/>
          <a:srcRect l="26562" t="4689" r="23704" b="20679"/>
          <a:stretch>
            <a:fillRect/>
          </a:stretch>
        </p:blipFill>
        <p:spPr>
          <a:xfrm>
            <a:off x="3214678" y="0"/>
            <a:ext cx="3000396" cy="300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190.jpg"/>
          <p:cNvPicPr>
            <a:picLocks noChangeAspect="1"/>
          </p:cNvPicPr>
          <p:nvPr/>
        </p:nvPicPr>
        <p:blipFill>
          <a:blip r:embed="rId5" cstate="print"/>
          <a:srcRect l="14844" t="6654" r="32031" b="16026"/>
          <a:stretch>
            <a:fillRect/>
          </a:stretch>
        </p:blipFill>
        <p:spPr>
          <a:xfrm rot="21233284">
            <a:off x="-442475" y="4159148"/>
            <a:ext cx="2643174" cy="256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3224.jpg"/>
          <p:cNvPicPr>
            <a:picLocks noChangeAspect="1"/>
          </p:cNvPicPr>
          <p:nvPr/>
        </p:nvPicPr>
        <p:blipFill>
          <a:blip r:embed="rId6" cstate="print"/>
          <a:srcRect l="38281" t="13678" r="7812" b="6648"/>
          <a:stretch>
            <a:fillRect/>
          </a:stretch>
        </p:blipFill>
        <p:spPr>
          <a:xfrm>
            <a:off x="1714480" y="4286257"/>
            <a:ext cx="2714644" cy="267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3211.jpg"/>
          <p:cNvPicPr>
            <a:picLocks noChangeAspect="1"/>
          </p:cNvPicPr>
          <p:nvPr/>
        </p:nvPicPr>
        <p:blipFill>
          <a:blip r:embed="rId7" cstate="print"/>
          <a:srcRect l="43750" t="13666" r="17969" b="16010"/>
          <a:stretch>
            <a:fillRect/>
          </a:stretch>
        </p:blipFill>
        <p:spPr>
          <a:xfrm rot="306293">
            <a:off x="6822452" y="3729160"/>
            <a:ext cx="2564048" cy="313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9144000" cy="192882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коллективе работают квалифицированные юристы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большим опытом профессиональной работы.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специалисты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юристы имеют высшее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юридическое  образование 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</a:p>
        </p:txBody>
      </p:sp>
      <p:pic>
        <p:nvPicPr>
          <p:cNvPr id="15" name="Рисунок 14" descr="IMG_3189.jpg"/>
          <p:cNvPicPr>
            <a:picLocks noChangeAspect="1"/>
          </p:cNvPicPr>
          <p:nvPr/>
        </p:nvPicPr>
        <p:blipFill>
          <a:blip r:embed="rId8" cstate="print"/>
          <a:srcRect l="35156" t="11322" r="10156" b="13666"/>
          <a:stretch>
            <a:fillRect/>
          </a:stretch>
        </p:blipFill>
        <p:spPr>
          <a:xfrm>
            <a:off x="4214810" y="4286256"/>
            <a:ext cx="273471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015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2960</TotalTime>
  <Words>318</Words>
  <Application>Microsoft Office PowerPoint</Application>
  <PresentationFormat>Экран (4:3)</PresentationFormat>
  <Paragraphs>84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В Нарьян-Маре открыто  Государственное юридическое бюро по оказанию бесплатной юридической помощи гражданам КУ НАО «Госюрбюро»</vt:lpstr>
      <vt:lpstr>Виды деятельности</vt:lpstr>
      <vt:lpstr>Слайд 3</vt:lpstr>
      <vt:lpstr>Для кого мы работаем</vt:lpstr>
      <vt:lpstr>Случаи  оказания бесплатной юридической помощи</vt:lpstr>
      <vt:lpstr>Слайд 6</vt:lpstr>
      <vt:lpstr>Слайд 7</vt:lpstr>
      <vt:lpstr>   Осуществление выезда  по  месту  жительства   граждан, не имеющих возможности по состоянию здоровья прибыть самостоятельно в Бюро </vt:lpstr>
      <vt:lpstr>Слайд 9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Нарьян-Маре открыли бюро по оказанию бесплатной юридической помощи гражданам КУ НАО «Госюрбюро»</dc:title>
  <dc:creator>Петунина Ольга</dc:creator>
  <cp:lastModifiedBy>Ольга Петунина</cp:lastModifiedBy>
  <cp:revision>151</cp:revision>
  <dcterms:created xsi:type="dcterms:W3CDTF">2013-10-18T11:50:23Z</dcterms:created>
  <dcterms:modified xsi:type="dcterms:W3CDTF">2014-02-21T06:23:46Z</dcterms:modified>
</cp:coreProperties>
</file>