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sldIdLst>
    <p:sldId id="27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2" r:id="rId18"/>
    <p:sldId id="271" r:id="rId19"/>
    <p:sldId id="273" r:id="rId20"/>
    <p:sldId id="274" r:id="rId21"/>
    <p:sldId id="275" r:id="rId22"/>
    <p:sldId id="276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472" autoAdjust="0"/>
    <p:restoredTop sz="94660"/>
  </p:normalViewPr>
  <p:slideViewPr>
    <p:cSldViewPr>
      <p:cViewPr varScale="1"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103F13-A650-42A8-961B-CB8EAD53CF7F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70821B-CF00-46AF-971C-643BAF409F5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70821B-CF00-46AF-971C-643BAF409F51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1643050"/>
            <a:ext cx="774603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</a:rPr>
              <a:t>Знай и защищай</a:t>
            </a:r>
          </a:p>
          <a:p>
            <a:pPr algn="ctr"/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</a:rPr>
              <a:t>свои права потребитель!</a:t>
            </a:r>
            <a:endParaRPr lang="ru-RU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21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027" name="Picture 3" descr="C:\Users\РО НАО АЮР\Desktop\презентация\silhouette-resized-60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3214710"/>
            <a:ext cx="4308231" cy="35004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1571612"/>
            <a:ext cx="8572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</a:rPr>
              <a:t>Кого Закон считает продавцом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2000240"/>
            <a:ext cx="7444115" cy="5850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</a:rPr>
              <a:t>Продавец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</a:rPr>
              <a:t> – организация независимо от ее</a:t>
            </a:r>
            <a:endParaRPr lang="ru-RU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21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6146" name="Picture 2" descr="C:\Users\РО НАО АЮР\Desktop\презентация\C1334-vi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2786058"/>
            <a:ext cx="4475141" cy="36853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596" y="2537294"/>
            <a:ext cx="407196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</a:rPr>
              <a:t>организационно-правовой формы, а так же индивидуальный предприниматель, реализующие товары потребителям по договору купли-продажи.</a:t>
            </a:r>
            <a:endParaRPr lang="ru-RU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21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1357298"/>
            <a:ext cx="85725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</a:rPr>
              <a:t>Кого Закон считает уполномоченной организацией или предпринимателем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2333685"/>
            <a:ext cx="8429684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</a:rPr>
              <a:t>Уполномоченная изготовителем (продавцом) организация или уполномоченный изготовителем (продавцом) индивидуальный предприниматель (далее – уполномоченная организация или уполномоченный индивидуальный предприниматель) – </a:t>
            </a:r>
            <a:r>
              <a:rPr lang="ru-RU" sz="17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</a:rPr>
              <a:t>организация,</a:t>
            </a:r>
            <a:r>
              <a:rPr lang="en-US" sz="17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17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</a:rPr>
              <a:t>осуществляющая определенную деятельность, или организация, созданная на территории РФ изготовителем (продавцом), в том числе иностранным изготовителем (иностранным продавцом), выполняющие определенные функции на основании договора с изготовителем (продавцом) и уполномоченные им на принятие и удовлетворение требований потребителей в отношении товара ненадлежащего качества, либо индивидуальный предприниматель, зарегистрированный на территории РФ, выполняющий определенные функции на основании договора с изготовителем (продавцом), в том числе с иностранным изготовителем (иностранным продавцом), и уполномоченный им на принятие и удовлетворение требований потребителей в отношении товара ненадлежащего качества.</a:t>
            </a:r>
            <a:endParaRPr lang="ru-RU" sz="17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21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РО НАО АЮР\Desktop\презентация\20554d680ae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3500438"/>
            <a:ext cx="5081622" cy="31748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285720" y="1477020"/>
            <a:ext cx="8572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</a:rPr>
              <a:t>Кого Закон считает импортером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2214554"/>
            <a:ext cx="82868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</a:rPr>
              <a:t>Импортер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</a:rPr>
              <a:t> – организация независимо от ее организационно-правовой формы, а так же индивидуальный предприниматель, осуществляющий импорт товара для его последующей реализации на территории РФ.</a:t>
            </a:r>
            <a:endParaRPr lang="ru-RU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21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1571612"/>
            <a:ext cx="8572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</a:rPr>
              <a:t>Право на качество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0034" y="2428868"/>
            <a:ext cx="5072098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</a:rPr>
              <a:t>Ваше право на качество означает, что:</a:t>
            </a:r>
          </a:p>
          <a:p>
            <a:pPr marL="358775" indent="-185738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</a:rPr>
              <a:t>продавец должен передать Вам качественный товар,</a:t>
            </a:r>
          </a:p>
          <a:p>
            <a:pPr marL="358775" indent="-185738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</a:rPr>
              <a:t>исполнитель должен качественно выполнить работу (оказать услугу).</a:t>
            </a:r>
          </a:p>
        </p:txBody>
      </p:sp>
      <p:pic>
        <p:nvPicPr>
          <p:cNvPr id="8195" name="Picture 3" descr="C:\Users\РО НАО АЮР\Desktop\презентация\b6f44b122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2357430"/>
            <a:ext cx="3066239" cy="40719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1571612"/>
            <a:ext cx="8572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</a:rPr>
              <a:t>Каким должно быть качество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0034" y="2285992"/>
            <a:ext cx="814393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</a:rPr>
              <a:t>Качество товара (работы, услуги) должно:</a:t>
            </a:r>
          </a:p>
          <a:p>
            <a:pPr marL="358775" indent="-185738">
              <a:buFont typeface="Arial" pitchFamily="34" charset="0"/>
              <a:buChar char="•"/>
            </a:pPr>
            <a:r>
              <a:rPr lang="ru-RU" sz="2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</a:rPr>
              <a:t>соответствовать договору (если в договоре есть условия о качестве);</a:t>
            </a:r>
          </a:p>
          <a:p>
            <a:pPr marL="358775" indent="-185738">
              <a:buFont typeface="Arial" pitchFamily="34" charset="0"/>
              <a:buChar char="•"/>
            </a:pPr>
            <a:r>
              <a:rPr lang="ru-RU" sz="2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</a:rPr>
              <a:t>быть пригодным для целей, для которых товар (работа, услуга) такого рода обычно используется (если в договоре нет условия о качестве);</a:t>
            </a:r>
          </a:p>
          <a:p>
            <a:pPr marL="358775" indent="-185738">
              <a:buFont typeface="Arial" pitchFamily="34" charset="0"/>
              <a:buChar char="•"/>
            </a:pPr>
            <a:r>
              <a:rPr lang="ru-RU" sz="2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</a:rPr>
              <a:t>быть пригодным для использования в Ваших конкретных целях (если продавец (исполнитель) при заключении договора был поставлен в известность об этих целях);</a:t>
            </a:r>
          </a:p>
          <a:p>
            <a:pPr marL="358775" indent="-185738">
              <a:buFont typeface="Arial" pitchFamily="34" charset="0"/>
              <a:buChar char="•"/>
            </a:pPr>
            <a:r>
              <a:rPr lang="ru-RU" sz="2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</a:rPr>
              <a:t>соответствовать требованиям стандарта (если они предусмотрены стандартом).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2000240"/>
            <a:ext cx="85725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</a:rPr>
              <a:t>При продаже товара по образцу качество товара должно соответствовать образцу и (или) описанию.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5720" y="4143380"/>
            <a:ext cx="857256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</a:rPr>
              <a:t>Если при продаже товара есть обязательные требования в нему, то товар должен соответствовать этим требованиям.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1571612"/>
            <a:ext cx="8572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</a:rPr>
              <a:t>Что такое ненадлежащее качество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5720" y="2383689"/>
            <a:ext cx="8572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</a:rPr>
              <a:t>Товар (работа, услуга) ненадлежащего качества – это товар (работа, услуга) с недостатками.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5720" y="3610277"/>
            <a:ext cx="8572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</a:rPr>
              <a:t>НЕДОСТАТКИ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7158" y="4903785"/>
            <a:ext cx="35004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</a:rPr>
              <a:t>Обычные недостатки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43438" y="4903785"/>
            <a:ext cx="4286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</a:rPr>
              <a:t>Существенные недостатки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 rot="10800000" flipV="1">
            <a:off x="2357422" y="4168793"/>
            <a:ext cx="1178727" cy="688967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10800000" flipH="1" flipV="1">
            <a:off x="5715008" y="4168793"/>
            <a:ext cx="1178727" cy="688967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1571612"/>
            <a:ext cx="85011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</a:rPr>
              <a:t>Обычный недостаток (работы, услуги) - это его несоответствие:</a:t>
            </a: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428596" y="2643182"/>
            <a:ext cx="8429684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58775" marR="0" lvl="0" indent="-358775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или обязательным требованиям, предусмотренным законом либо в установленном им порядке,</a:t>
            </a:r>
          </a:p>
          <a:p>
            <a:pPr marL="358775" marR="0" lvl="0" indent="-358775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или условиям договора,</a:t>
            </a:r>
          </a:p>
          <a:p>
            <a:pPr marL="358775" marR="0" lvl="0" indent="-358775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или целям, для которых товар (работа, услуга) такого рода обычно используется,</a:t>
            </a:r>
          </a:p>
          <a:p>
            <a:pPr marL="358775" marR="0" lvl="0" indent="-358775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или целям, о которых продавец (исполнитель) был поставлен в известность потребителем при заключении договора,</a:t>
            </a:r>
          </a:p>
          <a:p>
            <a:pPr marL="358775" marR="0" lvl="0" indent="-358775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или образцу и (или) описанию при продаже товара по образцу и (или) по описанию.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21000"/>
                  </a:srgbClr>
                </a:outerShdw>
              </a:effectLst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21000"/>
                  </a:srgbClr>
                </a:outerShdw>
              </a:effectLst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1571612"/>
            <a:ext cx="714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</a:rPr>
              <a:t>Существенный недостаток товара (работы, услуги) - это:</a:t>
            </a: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500034" y="2928934"/>
            <a:ext cx="8286808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58775" marR="0" lvl="0" indent="-358775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неустранимый недостаток,</a:t>
            </a:r>
          </a:p>
          <a:p>
            <a:pPr marL="358775" marR="0" lvl="0" indent="-358775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или недостаток, который не может быть устранен без несоразмерных расходов или затрат времени,</a:t>
            </a:r>
          </a:p>
          <a:p>
            <a:pPr marL="358775" marR="0" lvl="0" indent="-358775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или выявляется неоднократно,</a:t>
            </a:r>
          </a:p>
          <a:p>
            <a:pPr marL="358775" marR="0" lvl="0" indent="-358775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или проявляется вновь после его устранения, или другие подобные недостатки.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1428736"/>
            <a:ext cx="8572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</a:rPr>
              <a:t>Право на безопасность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1928802"/>
            <a:ext cx="850112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</a:rPr>
              <a:t>Вы имеете право на то, чтобы товар (работа, услуга) были безопасны для жизни, здоровья, имущества потребителя и окружающей среды.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21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571472" y="3000372"/>
            <a:ext cx="8072494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  <a:ea typeface="Times New Roman" pitchFamily="18" charset="0"/>
                <a:cs typeface="Arial" pitchFamily="34" charset="0"/>
              </a:rPr>
              <a:t>Вы имеете право на то, чтобы товар (работа, услуга) 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  <a:ea typeface="Times New Roman" pitchFamily="18" charset="0"/>
                <a:cs typeface="Arial" pitchFamily="34" charset="0"/>
              </a:rPr>
              <a:t>при обычных условиях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  <a:ea typeface="Times New Roman" pitchFamily="18" charset="0"/>
                <a:cs typeface="Arial" pitchFamily="34" charset="0"/>
              </a:rPr>
              <a:t> его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21000"/>
                  </a:srgbClr>
                </a:outerShdw>
              </a:effectLst>
              <a:latin typeface="Comic Sans MS" pitchFamily="66" charset="0"/>
              <a:cs typeface="Arial" pitchFamily="34" charset="0"/>
            </a:endParaRPr>
          </a:p>
          <a:p>
            <a:pPr marL="717550" marR="0" lvl="0" indent="-3587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использования,</a:t>
            </a:r>
          </a:p>
          <a:p>
            <a:pPr marL="717550" marR="0" lvl="0" indent="-3587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хранения,</a:t>
            </a:r>
          </a:p>
          <a:p>
            <a:pPr marL="717550" marR="0" lvl="0" indent="-3587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транспортировки</a:t>
            </a:r>
          </a:p>
          <a:p>
            <a:pPr marL="717550" marR="0" lvl="0" indent="-3587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утилизации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21000"/>
                  </a:srgbClr>
                </a:outerShdw>
              </a:effectLst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  <a:ea typeface="Times New Roman" pitchFamily="18" charset="0"/>
                <a:cs typeface="Arial" pitchFamily="34" charset="0"/>
              </a:rPr>
              <a:t>был 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  <a:ea typeface="Times New Roman" pitchFamily="18" charset="0"/>
                <a:cs typeface="Arial" pitchFamily="34" charset="0"/>
              </a:rPr>
              <a:t>безопасен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  <a:ea typeface="Times New Roman" pitchFamily="18" charset="0"/>
                <a:cs typeface="Arial" pitchFamily="34" charset="0"/>
              </a:rPr>
              <a:t>для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21000"/>
                  </a:srgbClr>
                </a:outerShdw>
              </a:effectLst>
              <a:latin typeface="Comic Sans MS" pitchFamily="66" charset="0"/>
              <a:cs typeface="Arial" pitchFamily="34" charset="0"/>
            </a:endParaRPr>
          </a:p>
          <a:p>
            <a:pPr marL="717550" marR="0" lvl="0" indent="-3587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жизни,</a:t>
            </a:r>
          </a:p>
          <a:p>
            <a:pPr marL="717550" marR="0" lvl="0" indent="-3587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здоровья,</a:t>
            </a:r>
          </a:p>
          <a:p>
            <a:pPr marL="717550" marR="0" lvl="0" indent="-3587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окружающей среды,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21000"/>
                  </a:srgbClr>
                </a:outerShdw>
              </a:effectLst>
              <a:latin typeface="Comic Sans MS" pitchFamily="66" charset="0"/>
              <a:cs typeface="Arial" pitchFamily="34" charset="0"/>
            </a:endParaRPr>
          </a:p>
          <a:p>
            <a:pPr marL="717550" marR="0" lvl="0" indent="-3587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а также не причинял вред имуществу потребителя.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1857364"/>
            <a:ext cx="800105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</a:rPr>
              <a:t>Если Вы покупаете товары, обращаетесь в службы быта, ездите на транспорте, пользуетесь коммунальными и медицинскими услугами и т.д.–</a:t>
            </a:r>
          </a:p>
          <a:p>
            <a:pPr algn="ctr"/>
            <a:endParaRPr lang="ru-RU" sz="2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21000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ru-RU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</a:rPr>
              <a:t>Вы потребитель! 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21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1500174"/>
            <a:ext cx="8572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</a:rPr>
              <a:t>Как обеспечиваются требования безопасности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2428868"/>
            <a:ext cx="82868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</a:rPr>
              <a:t>Требования, которые должны обеспечивать безопасность товара (работы, услуги) </a:t>
            </a: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</a:rPr>
              <a:t>являются обязательными и устанавливаются законом 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</a:rPr>
              <a:t>или в установленном им порядке.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4429132"/>
            <a:ext cx="84296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</a:rPr>
              <a:t>Не допускается продажа товара (выполнение работы, оказание услуги), в том числе импортного товара (работы, услуги), 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</a:rPr>
              <a:t>без информации об обязательном подтверждении его соответствия </a:t>
            </a: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</a:rPr>
              <a:t>этим требованиям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21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1500174"/>
            <a:ext cx="8572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</a:rPr>
              <a:t>Знаки соответствия</a:t>
            </a:r>
          </a:p>
        </p:txBody>
      </p:sp>
      <p:pic>
        <p:nvPicPr>
          <p:cNvPr id="10241" name="Picture 1" descr="C:\Users\РО НАО АЮР\Desktop\презентация\znaki_sootvetstviya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2285992"/>
            <a:ext cx="2639446" cy="2143140"/>
          </a:xfrm>
          <a:prstGeom prst="rect">
            <a:avLst/>
          </a:prstGeom>
          <a:noFill/>
        </p:spPr>
      </p:pic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3714744" y="2285992"/>
            <a:ext cx="4857784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Знак соответствия Российскому стандарту - это большая буква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"С"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, означающая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"С[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тандарт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]"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в виде скобы, символизирующей измерения, испытания, и малая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"т"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- вторая буква в слове "Стандарт" и одновременно - первая буква в слове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"т[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овар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]"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,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который измеряется скобой.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В "С" вписана стилизованная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"Р"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, указывающая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на принадлежность этого знака России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357222" y="4579844"/>
            <a:ext cx="9144000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  <a:ea typeface="Times New Roman" pitchFamily="18" charset="0"/>
                <a:cs typeface="Arial" pitchFamily="34" charset="0"/>
              </a:rPr>
              <a:t>Знак соответствия проставляется одним из возможных способов: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21000"/>
                  </a:srgbClr>
                </a:outerShdw>
              </a:effectLst>
              <a:latin typeface="Comic Sans MS" pitchFamily="66" charset="0"/>
              <a:cs typeface="Arial" pitchFamily="34" charset="0"/>
            </a:endParaRPr>
          </a:p>
          <a:p>
            <a:pPr marL="717550" marR="0" lvl="0" indent="-358775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на несъемной части изделия,</a:t>
            </a:r>
          </a:p>
          <a:p>
            <a:pPr marL="717550" marR="0" lvl="0" indent="-358775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на упаковке,</a:t>
            </a:r>
          </a:p>
          <a:p>
            <a:pPr marL="717550" marR="0" lvl="0" indent="-358775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в документации к товару.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21000"/>
                  </a:srgbClr>
                </a:outerShdw>
              </a:effectLst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21000"/>
                  </a:srgbClr>
                </a:outerShdw>
              </a:effectLst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1500174"/>
            <a:ext cx="8572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Специальные правила</a:t>
            </a:r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357158" y="2143116"/>
            <a:ext cx="8501122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  <a:ea typeface="Times New Roman" pitchFamily="18" charset="0"/>
                <a:cs typeface="Arial" pitchFamily="34" charset="0"/>
              </a:rPr>
              <a:t>Если необходимо соблюдать специальные правила для обеспечения безопасности товара (работы, услуги) при его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21000"/>
                  </a:srgbClr>
                </a:outerShdw>
              </a:effectLst>
              <a:latin typeface="Comic Sans MS" pitchFamily="66" charset="0"/>
              <a:cs typeface="Arial" pitchFamily="34" charset="0"/>
            </a:endParaRPr>
          </a:p>
          <a:p>
            <a:pPr marL="712788" marR="0" lvl="0" indent="-3571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использовании,</a:t>
            </a:r>
          </a:p>
          <a:p>
            <a:pPr marL="712788" marR="0" lvl="0" indent="-3571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хранении,</a:t>
            </a:r>
          </a:p>
          <a:p>
            <a:pPr marL="712788" marR="0" lvl="0" indent="-3571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транспортировке,</a:t>
            </a:r>
          </a:p>
          <a:p>
            <a:pPr marL="712788" marR="0" lvl="0" indent="-3571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утилизации,</a:t>
            </a:r>
          </a:p>
          <a:p>
            <a:pPr marL="712788" marR="0" lvl="0" indent="-3571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21000"/>
                  </a:srgbClr>
                </a:outerShdw>
              </a:effectLst>
              <a:latin typeface="Comic Sans MS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  <a:ea typeface="Times New Roman" pitchFamily="18" charset="0"/>
                <a:cs typeface="Arial" pitchFamily="34" charset="0"/>
              </a:rPr>
              <a:t>то изготовитель (исполнитель) обязан указать эти правила в сопроводительной документации на товар (работу, услугу), на этикетке, маркировкой или иным способом.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21000"/>
                  </a:srgbClr>
                </a:outerShdw>
              </a:effectLst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1500174"/>
            <a:ext cx="85725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 течении какого срока изготовитель должен обеспечить безопасность</a:t>
            </a:r>
          </a:p>
        </p:txBody>
      </p:sp>
      <p:sp>
        <p:nvSpPr>
          <p:cNvPr id="62465" name="Rectangle 1"/>
          <p:cNvSpPr>
            <a:spLocks noChangeArrowheads="1"/>
          </p:cNvSpPr>
          <p:nvPr/>
        </p:nvSpPr>
        <p:spPr bwMode="auto">
          <a:xfrm>
            <a:off x="357158" y="2714620"/>
            <a:ext cx="850112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  <a:ea typeface="Times New Roman" pitchFamily="18" charset="0"/>
                <a:cs typeface="Arial" pitchFamily="34" charset="0"/>
              </a:rPr>
              <a:t>Изготовитель (исполнитель) обязан обеспечивать безопасность товара (работы) в течение: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21000"/>
                  </a:srgbClr>
                </a:outerShdw>
              </a:effectLst>
              <a:latin typeface="Comic Sans MS" pitchFamily="66" charset="0"/>
              <a:cs typeface="Arial" pitchFamily="34" charset="0"/>
            </a:endParaRPr>
          </a:p>
          <a:p>
            <a:pPr marL="717550" lvl="1" indent="-358775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установленного 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срока службы или срока годности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 товара (работы);</a:t>
            </a:r>
          </a:p>
          <a:p>
            <a:pPr marL="717550" marR="0" lvl="0" indent="-358775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а если эти сроки не установлены - в течение 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10 лет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со дня передачи товара (работы) потребителю.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21000"/>
                  </a:srgbClr>
                </a:outerShdw>
              </a:effectLst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5286388"/>
            <a:ext cx="85011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</a:rPr>
              <a:t>Вред, причиненный жизни, здоровью или имуществу потребителя вследствие </a:t>
            </a:r>
            <a:r>
              <a:rPr lang="ru-RU" sz="2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</a:rPr>
              <a:t>необеспечения</a:t>
            </a: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</a:rPr>
              <a:t> безопасности товара (работы), подлежит возмещению.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21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1500174"/>
            <a:ext cx="85725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</a:rPr>
              <a:t>Если товар (работа, услуга) может причинить вред, принимаются меры</a:t>
            </a:r>
          </a:p>
        </p:txBody>
      </p:sp>
      <p:sp>
        <p:nvSpPr>
          <p:cNvPr id="61441" name="Rectangle 1"/>
          <p:cNvSpPr>
            <a:spLocks noChangeArrowheads="1"/>
          </p:cNvSpPr>
          <p:nvPr/>
        </p:nvSpPr>
        <p:spPr bwMode="auto">
          <a:xfrm>
            <a:off x="285720" y="2714620"/>
            <a:ext cx="8572560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  <a:ea typeface="Times New Roman" pitchFamily="18" charset="0"/>
                <a:cs typeface="Arial" pitchFamily="34" charset="0"/>
              </a:rPr>
              <a:t>Если установлено, что при соблюдении потребителем установленных правил использования, хранения или транспортировки товара (работы) он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  <a:ea typeface="Times New Roman" pitchFamily="18" charset="0"/>
                <a:cs typeface="Arial" pitchFamily="34" charset="0"/>
              </a:rPr>
              <a:t>причиняет или может причинить вред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  <a:ea typeface="Times New Roman" pitchFamily="18" charset="0"/>
                <a:cs typeface="Arial" pitchFamily="34" charset="0"/>
              </a:rPr>
              <a:t>, изготовитель (исполнитель, продавец) обязан: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21000"/>
                  </a:srgbClr>
                </a:outerShdw>
              </a:effectLst>
              <a:latin typeface="Comic Sans MS" pitchFamily="66" charset="0"/>
              <a:cs typeface="Arial" pitchFamily="34" charset="0"/>
            </a:endParaRPr>
          </a:p>
          <a:p>
            <a:pPr marL="717550" marR="0" lvl="0" indent="-3587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незамедлительно 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приостановить его производство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 (реализацию) до устранения причин вреда,</a:t>
            </a:r>
          </a:p>
          <a:p>
            <a:pPr marL="717550" marR="0" lvl="0" indent="-3587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а в необходимых случаях принять меры по 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изъятию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 его из оборота и 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отзыву от потребителей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,</a:t>
            </a:r>
          </a:p>
          <a:p>
            <a:pPr marL="717550" marR="0" lvl="0" indent="-3587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если причины вреда устранить невозможно - 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снять его с производства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21000"/>
                  </a:srgbClr>
                </a:outerShdw>
              </a:effectLst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21000"/>
                  </a:srgbClr>
                </a:outerShdw>
              </a:effectLst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1"/>
          <p:cNvSpPr>
            <a:spLocks noChangeArrowheads="1"/>
          </p:cNvSpPr>
          <p:nvPr/>
        </p:nvSpPr>
        <p:spPr bwMode="auto">
          <a:xfrm>
            <a:off x="285720" y="1714488"/>
            <a:ext cx="8572560" cy="1174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Если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товар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представляющие опасность для жизни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, здоровья и имущества потребителей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обнаружен в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21000"/>
                  </a:srgbClr>
                </a:outerShdw>
              </a:effectLst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60418" name="Picture 2" descr="C:\Users\РО НАО АЮР\Desktop\презентация\giocattoli_contraffatt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214686"/>
            <a:ext cx="4025029" cy="321471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57158" y="3000372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продаже,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то государством принимаются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меры по отзыву такого товара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(работы, услуги) с внутреннего рынка и от потребителей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1500174"/>
            <a:ext cx="8572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</a:rPr>
              <a:t>Право на информацию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71380" y="2106690"/>
            <a:ext cx="857262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</a:rPr>
              <a:t>Вы имеете право на необходимую и достоверную информацию о том, что продается, кто продает и кем это изготовлено, как и когда это можно приобрести.</a:t>
            </a:r>
            <a:endParaRPr lang="ru-RU" sz="2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21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9393" name="Rectangle 1"/>
          <p:cNvSpPr>
            <a:spLocks noChangeArrowheads="1"/>
          </p:cNvSpPr>
          <p:nvPr/>
        </p:nvSpPr>
        <p:spPr bwMode="auto">
          <a:xfrm>
            <a:off x="500034" y="3429000"/>
            <a:ext cx="8286808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  <a:ea typeface="Times New Roman" pitchFamily="18" charset="0"/>
                <a:cs typeface="Arial" pitchFamily="34" charset="0"/>
              </a:rPr>
              <a:t>Вы вправе требовать предоставления информации: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21000"/>
                  </a:srgbClr>
                </a:outerShdw>
              </a:effectLst>
              <a:latin typeface="Comic Sans MS" pitchFamily="66" charset="0"/>
              <a:cs typeface="Arial" pitchFamily="34" charset="0"/>
            </a:endParaRPr>
          </a:p>
          <a:p>
            <a:pPr marL="717550" marR="0" lvl="0" indent="-3587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об изготовителе (исполнителе, продавце),</a:t>
            </a:r>
          </a:p>
          <a:p>
            <a:pPr marL="717550" marR="0" lvl="0" indent="-3587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о товарах (работах, услугах),</a:t>
            </a:r>
          </a:p>
          <a:p>
            <a:pPr marL="717550" marR="0" lvl="0" indent="-3587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о режиме работы.</a:t>
            </a:r>
          </a:p>
          <a:p>
            <a:pPr marL="717550" marR="0" lvl="0" indent="-3587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21000"/>
                  </a:srgbClr>
                </a:outerShdw>
              </a:effectLst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  <a:ea typeface="Times New Roman" pitchFamily="18" charset="0"/>
                <a:cs typeface="Arial" pitchFamily="34" charset="0"/>
              </a:rPr>
              <a:t>Эта информация должна быть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21000"/>
                  </a:srgbClr>
                </a:outerShdw>
              </a:effectLst>
              <a:latin typeface="Comic Sans MS" pitchFamily="66" charset="0"/>
              <a:cs typeface="Arial" pitchFamily="34" charset="0"/>
            </a:endParaRPr>
          </a:p>
          <a:p>
            <a:pPr marL="717550" marR="0" lvl="0" indent="-1857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необходимой,</a:t>
            </a:r>
          </a:p>
          <a:p>
            <a:pPr marL="717550" marR="0" lvl="0" indent="-1857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достоверной.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21000"/>
                  </a:srgbClr>
                </a:outerShdw>
              </a:effectLst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1500174"/>
            <a:ext cx="8572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</a:rPr>
              <a:t>Информация должна быть на русском языке</a:t>
            </a:r>
          </a:p>
        </p:txBody>
      </p:sp>
      <p:sp>
        <p:nvSpPr>
          <p:cNvPr id="58369" name="Rectangle 1"/>
          <p:cNvSpPr>
            <a:spLocks noChangeArrowheads="1"/>
          </p:cNvSpPr>
          <p:nvPr/>
        </p:nvSpPr>
        <p:spPr bwMode="auto">
          <a:xfrm>
            <a:off x="428596" y="2285992"/>
            <a:ext cx="8429684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  <a:ea typeface="Times New Roman" pitchFamily="18" charset="0"/>
                <a:cs typeface="Arial" pitchFamily="34" charset="0"/>
              </a:rPr>
              <a:t>Информация должна предоставляться: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21000"/>
                  </a:srgbClr>
                </a:outerShdw>
              </a:effectLst>
              <a:latin typeface="Comic Sans MS" pitchFamily="66" charset="0"/>
              <a:cs typeface="Arial" pitchFamily="34" charset="0"/>
            </a:endParaRPr>
          </a:p>
          <a:p>
            <a:pPr marL="717550" marR="0" lvl="0" indent="-358775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на русском языке,</a:t>
            </a:r>
          </a:p>
          <a:p>
            <a:pPr marL="717550" marR="0" lvl="0" indent="-358775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в наглядной и доступной форме.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21000"/>
                  </a:srgbClr>
                </a:outerShdw>
              </a:effectLst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Информация должна предоставляться своевременно -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до заключения договора купли-продажи при покупке товара и до заключения договора о выполнении работ (услуг).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21000"/>
                  </a:srgbClr>
                </a:outerShdw>
              </a:effectLst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1500174"/>
            <a:ext cx="85725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</a:rPr>
              <a:t>Информация об изготовителе (исполнителе, продавце)</a:t>
            </a:r>
          </a:p>
        </p:txBody>
      </p:sp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285720" y="2428868"/>
            <a:ext cx="864399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  <a:ea typeface="Times New Roman" pitchFamily="18" charset="0"/>
                <a:cs typeface="Arial" pitchFamily="34" charset="0"/>
              </a:rPr>
              <a:t>Изготовитель (исполнитель, продавец) обязан довести до сведения потребителя: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21000"/>
                  </a:srgbClr>
                </a:outerShdw>
              </a:effectLst>
              <a:latin typeface="Comic Sans MS" pitchFamily="66" charset="0"/>
              <a:cs typeface="Arial" pitchFamily="34" charset="0"/>
            </a:endParaRPr>
          </a:p>
          <a:p>
            <a:pPr marL="717550" marR="0" lvl="0" indent="-3587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фирменное наименование (наименование своей организации),</a:t>
            </a:r>
          </a:p>
          <a:p>
            <a:pPr marL="717550" lvl="0" indent="-358775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место нахождения 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организации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 (адрес),</a:t>
            </a:r>
          </a:p>
          <a:p>
            <a:pPr marL="717550" marR="0" lvl="0" indent="-3587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режим работы организации.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21000"/>
                  </a:srgbClr>
                </a:outerShdw>
              </a:effectLst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285720" y="4000504"/>
            <a:ext cx="857256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  <a:ea typeface="Times New Roman" pitchFamily="18" charset="0"/>
                <a:cs typeface="Arial" pitchFamily="34" charset="0"/>
              </a:rPr>
              <a:t>Если вид деятельности, осуществляемый изготовителем (исполнителем, продавцом), подлежит 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  <a:ea typeface="Times New Roman" pitchFamily="18" charset="0"/>
                <a:cs typeface="Arial" pitchFamily="34" charset="0"/>
              </a:rPr>
              <a:t>лицензированию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  <a:ea typeface="Times New Roman" pitchFamily="18" charset="0"/>
                <a:cs typeface="Arial" pitchFamily="34" charset="0"/>
              </a:rPr>
              <a:t> и (или) исполнитель имеет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  <a:ea typeface="Times New Roman" pitchFamily="18" charset="0"/>
                <a:cs typeface="Arial" pitchFamily="34" charset="0"/>
              </a:rPr>
              <a:t>государственную аккредитацию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  <a:ea typeface="Times New Roman" pitchFamily="18" charset="0"/>
                <a:cs typeface="Arial" pitchFamily="34" charset="0"/>
              </a:rPr>
              <a:t>, потребителю должна быть предоставлена информация: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21000"/>
                  </a:srgbClr>
                </a:outerShdw>
              </a:effectLst>
              <a:latin typeface="Comic Sans MS" pitchFamily="66" charset="0"/>
              <a:cs typeface="Arial" pitchFamily="34" charset="0"/>
            </a:endParaRPr>
          </a:p>
          <a:p>
            <a:pPr marL="717550" marR="0" lvl="0" indent="-3587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о номере лицензии и (или) номере свидетельства о государственной аккредитации,</a:t>
            </a:r>
          </a:p>
          <a:p>
            <a:pPr marL="717550" marR="0" lvl="0" indent="-3587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сроках действия лицензии и (или) указанного свидетельства,</a:t>
            </a:r>
          </a:p>
          <a:p>
            <a:pPr marL="717550" marR="0" lvl="0" indent="-3587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а также информация об органе, выдавшем лицензию и (или) указанное свидетельство.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21000"/>
                  </a:srgbClr>
                </a:outerShdw>
              </a:effectLst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1500174"/>
            <a:ext cx="8572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</a:rPr>
              <a:t>Информация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</a:rPr>
              <a:t>о товарах (работах, услугах)</a:t>
            </a:r>
            <a:endParaRPr lang="ru-RU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21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20" y="2214554"/>
            <a:ext cx="857256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</a:rPr>
              <a:t>Какой должна быть информация?</a:t>
            </a:r>
            <a:endParaRPr lang="ru-RU" sz="25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21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2857496"/>
            <a:ext cx="8358246" cy="3591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</a:rPr>
              <a:t>Перечень обязательных сведений </a:t>
            </a:r>
            <a:r>
              <a:rPr lang="ru-RU" sz="2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</a:rPr>
              <a:t>- для всех товаров (работ, услуг) - указан в </a:t>
            </a:r>
            <a:r>
              <a:rPr lang="ru-RU" sz="22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</a:rPr>
              <a:t>п.2 ст.10 Закона РФ "О защите прав потребителей"</a:t>
            </a:r>
            <a:r>
              <a:rPr lang="ru-RU" sz="2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</a:rPr>
              <a:t>, но этим перечнем необходимая информация может </a:t>
            </a:r>
            <a:r>
              <a:rPr lang="ru-RU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</a:rPr>
              <a:t>не ограничиваться</a:t>
            </a:r>
            <a:r>
              <a:rPr lang="ru-RU" sz="2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</a:rPr>
              <a:t>, т.к. по отдельным видам товаров(работ, услуг) устанавливаются </a:t>
            </a:r>
            <a:r>
              <a:rPr lang="ru-RU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</a:rPr>
              <a:t>специальные перечни обязательной информации</a:t>
            </a:r>
            <a:r>
              <a:rPr lang="ru-RU" sz="2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</a:rPr>
              <a:t> (а также способы ее доведения до потребителя</a:t>
            </a:r>
            <a:r>
              <a:rPr lang="ru-RU" sz="2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</a:rPr>
              <a:t>).</a:t>
            </a:r>
            <a:endParaRPr lang="ru-RU" sz="2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21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4429132"/>
            <a:ext cx="842968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</a:rPr>
              <a:t>Права потребителей в законодательстве РФ регулируются также:</a:t>
            </a:r>
          </a:p>
          <a:p>
            <a:pPr marL="358775" indent="-185738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</a:rPr>
              <a:t>правилами продажи отдельных видов товаров;</a:t>
            </a:r>
          </a:p>
          <a:p>
            <a:pPr marL="358775" indent="-185738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</a:rPr>
              <a:t>правилами оказания отдельных видов услуг, утвержденными Правительством РФ.</a:t>
            </a:r>
            <a:endParaRPr lang="ru-RU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21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034" y="1714488"/>
            <a:ext cx="83582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</a:rPr>
              <a:t>Законы регулирующие отношения в сфере защиты прав потребителей:</a:t>
            </a:r>
          </a:p>
          <a:p>
            <a:pPr marL="717550" indent="-358775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</a:rPr>
              <a:t>Закон РФ «О защите прав потребителей»</a:t>
            </a:r>
          </a:p>
          <a:p>
            <a:pPr marL="717550" indent="-358775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</a:rPr>
              <a:t>Гражданский кодекс РФ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1500174"/>
            <a:ext cx="857256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</a:rPr>
              <a:t>Что должна содержать информация в обязательном порядке?</a:t>
            </a:r>
            <a:endParaRPr lang="ru-RU" sz="25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21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357158" y="2456795"/>
            <a:ext cx="8501122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9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  <a:ea typeface="Times New Roman" pitchFamily="18" charset="0"/>
                <a:cs typeface="Arial" pitchFamily="34" charset="0"/>
              </a:rPr>
              <a:t>Информацию по обеспечению безопасности: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21000"/>
                  </a:srgbClr>
                </a:outerShdw>
              </a:effectLst>
              <a:latin typeface="Comic Sans MS" pitchFamily="66" charset="0"/>
              <a:cs typeface="Arial" pitchFamily="34" charset="0"/>
            </a:endParaRPr>
          </a:p>
          <a:p>
            <a:pPr marL="358775" marR="0" lvl="0" indent="-1857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наименование технического регламента или иное установленное законодательством обозначение, свидетельствующее об обязательном подтверждении соответствия товара;</a:t>
            </a:r>
          </a:p>
          <a:p>
            <a:pPr marL="358775" marR="0" lvl="0" indent="-1857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21000"/>
                  </a:srgbClr>
                </a:outerShdw>
              </a:effectLst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marL="358775" marR="0" lvl="0" indent="-1857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правила и условия эффективного и безопасного использования товаров (работ, услуг);</a:t>
            </a:r>
          </a:p>
          <a:p>
            <a:pPr marL="358775" marR="0" lvl="0" indent="-1857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21000"/>
                  </a:srgbClr>
                </a:outerShdw>
              </a:effectLst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marL="358775" marR="0" lvl="0" indent="-1857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срок службы или срок годности товаров (работ);</a:t>
            </a:r>
          </a:p>
          <a:p>
            <a:pPr marL="358775" marR="0" lvl="0" indent="-1857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21000"/>
                  </a:srgbClr>
                </a:outerShdw>
              </a:effectLst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marL="358775" marR="0" lvl="0" indent="-1857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сведения о необходимых действиях потребителя по истечении указанных сроков (срока службы или срока годности) и возможных последствиях при невыполнении таких действий, если товары (работы) по истечении указанных сроков представляют опасность или становятся непригодными для использования по назначению.</a:t>
            </a:r>
            <a:endParaRPr kumimoji="0" lang="ru-RU" sz="19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21000"/>
                  </a:srgbClr>
                </a:outerShdw>
              </a:effectLst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285720" y="1857364"/>
            <a:ext cx="8501122" cy="45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  <a:ea typeface="Times New Roman" pitchFamily="18" charset="0"/>
                <a:cs typeface="Arial" pitchFamily="34" charset="0"/>
              </a:rPr>
              <a:t>Информацию по обеспечению ремонта и техобслуживания: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21000"/>
                  </a:srgbClr>
                </a:outerShdw>
              </a:effectLst>
              <a:latin typeface="Comic Sans MS" pitchFamily="66" charset="0"/>
              <a:cs typeface="Arial" pitchFamily="34" charset="0"/>
            </a:endParaRPr>
          </a:p>
          <a:p>
            <a:pPr marL="712788" marR="0" lvl="0" indent="-3571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гарантийный срок, если он установлен (в том числе и гарантийные сроки на комплектующие изделия и составные части, если таковые имеются);</a:t>
            </a:r>
          </a:p>
          <a:p>
            <a:pPr marL="712788" marR="0" lvl="0" indent="-3571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21000"/>
                  </a:srgbClr>
                </a:outerShdw>
              </a:effectLst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marL="712788" marR="0" lvl="0" indent="-3571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место нахождения (адрес) изготовителя (исполнителя, продавца);</a:t>
            </a:r>
          </a:p>
          <a:p>
            <a:pPr marL="712788" marR="0" lvl="0" indent="-3571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21000"/>
                  </a:srgbClr>
                </a:outerShdw>
              </a:effectLst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marL="712788" marR="0" lvl="0" indent="-3571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фирменное наименование изготовителя (исполнителя, продавца);</a:t>
            </a:r>
          </a:p>
          <a:p>
            <a:pPr marL="712788" marR="0" lvl="0" indent="-3571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21000"/>
                  </a:srgbClr>
                </a:outerShdw>
              </a:effectLst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marL="712788" marR="0" lvl="0" indent="-3571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место нахождения организаций, уполномоченных изготовителем (продавцом) на принятие претензий от потребителей и производящих ремонт и техническое обслуживание товара (работы).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21000"/>
                  </a:srgbClr>
                </a:outerShdw>
              </a:effectLst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21000"/>
                  </a:srgbClr>
                </a:outerShdw>
              </a:effectLst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285720" y="1643050"/>
            <a:ext cx="8501122" cy="4744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  <a:ea typeface="Times New Roman" pitchFamily="18" charset="0"/>
                <a:cs typeface="Arial" pitchFamily="34" charset="0"/>
              </a:rPr>
              <a:t>А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  <a:ea typeface="Times New Roman" pitchFamily="18" charset="0"/>
                <a:cs typeface="Arial" pitchFamily="34" charset="0"/>
              </a:rPr>
              <a:t> также информацию: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21000"/>
                  </a:srgbClr>
                </a:outerShdw>
              </a:effectLst>
              <a:latin typeface="Comic Sans MS" pitchFamily="66" charset="0"/>
              <a:cs typeface="Arial" pitchFamily="34" charset="0"/>
            </a:endParaRPr>
          </a:p>
          <a:p>
            <a:pPr marL="717550" marR="0" lvl="0" indent="-3587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сведения об основных потребительских свойствах товаров (работ, услуг);</a:t>
            </a:r>
          </a:p>
          <a:p>
            <a:pPr marL="717550" marR="0" lvl="0" indent="-3587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21000"/>
                  </a:srgbClr>
                </a:outerShdw>
              </a:effectLst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marL="717550" marR="0" lvl="0" indent="-3587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цену в рублях и условия приобретения товаров (работ, услуг);</a:t>
            </a:r>
          </a:p>
          <a:p>
            <a:pPr marL="717550" marR="0" lvl="0" indent="-3587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21000"/>
                  </a:srgbClr>
                </a:outerShdw>
              </a:effectLst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marL="717550" marR="0" lvl="0" indent="-3587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указание на конкретное лицо, которое будет выполнять работу (оказывать услугу), и информацию о нем, если это имеет значение, исходя из характера работы (услуги);</a:t>
            </a:r>
          </a:p>
          <a:p>
            <a:pPr marL="717550" marR="0" lvl="0" indent="-3587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21000"/>
                  </a:srgbClr>
                </a:outerShdw>
              </a:effectLst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marL="717550" marR="0" lvl="0" indent="-3587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информацию о правилах продажи товаров (выполнения работ, оказания услуг).</a:t>
            </a:r>
          </a:p>
          <a:p>
            <a:pPr marL="717550" marR="0" lvl="0" indent="-3587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21000"/>
                  </a:srgbClr>
                </a:outerShdw>
              </a:effectLst>
              <a:latin typeface="Comic Sans MS" pitchFamily="66" charset="0"/>
              <a:cs typeface="Arial" pitchFamily="34" charset="0"/>
            </a:endParaRPr>
          </a:p>
          <a:p>
            <a:pPr marL="717550" marR="0" lvl="0" indent="-3587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указания на использование фонограмм при оказании развлекательных услуг исполнителями музыкальных произведений.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21000"/>
                  </a:srgbClr>
                </a:outerShdw>
              </a:effectLst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428660" y="1500174"/>
            <a:ext cx="1014419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</a:rPr>
              <a:t>Какие сведения должны быть для продуктов питания?</a:t>
            </a:r>
            <a:endParaRPr lang="ru-RU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21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285720" y="2056710"/>
            <a:ext cx="8572560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  <a:ea typeface="Times New Roman" pitchFamily="18" charset="0"/>
                <a:cs typeface="Arial" pitchFamily="34" charset="0"/>
              </a:rPr>
              <a:t>Информация о продуктах питания в обязательном порядке должна содержать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  <a:ea typeface="Times New Roman" pitchFamily="18" charset="0"/>
                <a:cs typeface="Arial" pitchFamily="34" charset="0"/>
              </a:rPr>
              <a:t>сведения: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21000"/>
                  </a:srgbClr>
                </a:outerShdw>
              </a:effectLst>
              <a:latin typeface="Comic Sans MS" pitchFamily="66" charset="0"/>
              <a:cs typeface="Arial" pitchFamily="34" charset="0"/>
            </a:endParaRPr>
          </a:p>
          <a:p>
            <a:pPr marL="450850" marR="0" lvl="0" indent="-2778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о составе (в том числе наименование использованных в процессе изготовления продуктов питания пищевых добавок, биологически активных добавок, информация о наличии в продуктах питания компонентов, полученных с применением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генно-инженерно-модифицированных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 организмов);</a:t>
            </a:r>
          </a:p>
          <a:p>
            <a:pPr marL="450850" marR="0" lvl="0" indent="-2778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о пищевой ценности,</a:t>
            </a:r>
          </a:p>
          <a:p>
            <a:pPr marL="450850" marR="0" lvl="0" indent="-2778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о назначении,</a:t>
            </a:r>
          </a:p>
          <a:p>
            <a:pPr marL="450850" marR="0" lvl="0" indent="-2778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об условиях применения и хранения продуктов питания,</a:t>
            </a:r>
          </a:p>
          <a:p>
            <a:pPr marL="450850" marR="0" lvl="0" indent="-2778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о способах изготовления готовых блюд,</a:t>
            </a:r>
          </a:p>
          <a:p>
            <a:pPr marL="450850" marR="0" lvl="0" indent="-2778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о весе (объеме),</a:t>
            </a:r>
          </a:p>
          <a:p>
            <a:pPr marL="450850" marR="0" lvl="0" indent="-2778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о дате и месте изготовления и упаковки (расфасовки) продуктов питания,</a:t>
            </a:r>
          </a:p>
          <a:p>
            <a:pPr marL="450850" marR="0" lvl="0" indent="-2778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а также сведения о противопоказаниях для их применения при отдельных заболеваниях.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21000"/>
                  </a:srgbClr>
                </a:outerShdw>
              </a:effectLst>
              <a:latin typeface="Comic Sans MS" pitchFamily="66" charset="0"/>
              <a:cs typeface="Arial" pitchFamily="34" charset="0"/>
            </a:endParaRPr>
          </a:p>
          <a:p>
            <a:pPr marL="0" marR="0" lvl="0" indent="298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21000"/>
                  </a:srgbClr>
                </a:outerShdw>
              </a:effectLst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1500174"/>
            <a:ext cx="857256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</a:rPr>
              <a:t>Какие сведения должны быть для товара бывшего в употреблении или с устраненным недостатком?</a:t>
            </a:r>
            <a:endParaRPr lang="ru-RU" sz="25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21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2500306"/>
            <a:ext cx="8215370" cy="1139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</a:rPr>
              <a:t>Если приобретаемый Вами товар был в употреблении или в нем устранялся </a:t>
            </a: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</a:rPr>
              <a:t>недостаток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21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4337" name="Picture 1" descr="C:\Users\РО НАО АЮР\Desktop\презентация\zamena-ekrana-iphone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904" y="3714752"/>
            <a:ext cx="4762500" cy="28575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596" y="3714752"/>
            <a:ext cx="34290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</a:rPr>
              <a:t>(недостатки), Вам должна быть предоставлена информация об </a:t>
            </a: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</a:rPr>
              <a:t>этом. </a:t>
            </a:r>
            <a:endParaRPr lang="ru-RU" sz="24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1500174"/>
            <a:ext cx="857256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</a:rPr>
              <a:t>Где должна быть размещена информация и в каком виде?</a:t>
            </a:r>
            <a:endParaRPr lang="ru-RU" sz="25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21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285720" y="2487880"/>
            <a:ext cx="8643998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  <a:ea typeface="Times New Roman" pitchFamily="18" charset="0"/>
                <a:cs typeface="Arial" pitchFamily="34" charset="0"/>
              </a:rPr>
              <a:t>Информация доводится до сведения потребителей: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21000"/>
                  </a:srgbClr>
                </a:outerShdw>
              </a:effectLst>
              <a:latin typeface="Comic Sans MS" pitchFamily="66" charset="0"/>
              <a:cs typeface="Arial" pitchFamily="34" charset="0"/>
            </a:endParaRPr>
          </a:p>
          <a:p>
            <a:pPr marL="358775" marR="0" lvl="0" indent="-1857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в технической документации, прилагаемой к товарам (работам, услугам),</a:t>
            </a:r>
          </a:p>
          <a:p>
            <a:pPr marL="358775" marR="0" lvl="0" indent="-1857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на этикетках,</a:t>
            </a:r>
          </a:p>
          <a:p>
            <a:pPr marL="358775" marR="0" lvl="0" indent="-1857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маркировкой,</a:t>
            </a:r>
          </a:p>
          <a:p>
            <a:pPr marL="358775" marR="0" lvl="0" indent="-1857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иным способом, принятым для отдельных видов товаров (работ, услуг).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21000"/>
                  </a:srgbClr>
                </a:outerShdw>
              </a:effectLst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5000636"/>
            <a:ext cx="85725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3038" algn="just"/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</a:rPr>
              <a:t>Информация об обязательном подтверждении соответствия товаров представляется в порядке и способами, которые установлены законодательством (обычно - в виде маркировки </a:t>
            </a:r>
            <a:r>
              <a:rPr lang="ru-RU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</a:rPr>
              <a:t>знаком соответствия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</a:rPr>
              <a:t>), и включает в себя сведения о номере документа, подтверждающего такое соответствие, о сроке его действия и об организации, его 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</a:rPr>
              <a:t>выдавшей.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21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1500174"/>
            <a:ext cx="8572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</a:rPr>
              <a:t>Информация о режиме работы</a:t>
            </a:r>
            <a:endParaRPr lang="ru-RU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21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2143116"/>
            <a:ext cx="857256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</a:rPr>
              <a:t>Режим работы продавца (исполнителя) доводится до сведения потребителей и </a:t>
            </a:r>
            <a:r>
              <a:rPr lang="ru-RU" sz="22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</a:rPr>
              <a:t>должен соответствовать </a:t>
            </a:r>
            <a:r>
              <a:rPr lang="ru-RU" sz="22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</a:rPr>
              <a:t>установленным требованиям.</a:t>
            </a:r>
            <a:r>
              <a:rPr lang="ru-RU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</a:rPr>
              <a:t> </a:t>
            </a:r>
            <a:endParaRPr lang="ru-RU" sz="2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21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428596" y="3500438"/>
            <a:ext cx="857256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  <a:ea typeface="Times New Roman" pitchFamily="18" charset="0"/>
                <a:cs typeface="Arial" pitchFamily="34" charset="0"/>
              </a:rPr>
              <a:t>Режим работы должен включать: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21000"/>
                  </a:srgbClr>
                </a:outerShdw>
              </a:effectLst>
              <a:latin typeface="Comic Sans MS" pitchFamily="66" charset="0"/>
              <a:cs typeface="Arial" pitchFamily="34" charset="0"/>
            </a:endParaRPr>
          </a:p>
          <a:p>
            <a:pPr marL="717550" marR="0" lvl="0" indent="-3587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выходные дни,</a:t>
            </a:r>
          </a:p>
          <a:p>
            <a:pPr marL="717550" marR="0" lvl="0" indent="-3587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время начала и окончания работы,</a:t>
            </a:r>
          </a:p>
          <a:p>
            <a:pPr marL="717550" marR="0" lvl="0" indent="-3587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время обеденного и иных перерывов в работе.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21000"/>
                  </a:srgbClr>
                </a:outerShdw>
              </a:effectLst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5429264"/>
            <a:ext cx="857256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</a:rPr>
              <a:t>Режим работы доводится до сведения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</a:rPr>
              <a:t>потребителей</a:t>
            </a:r>
          </a:p>
          <a:p>
            <a:pPr algn="ctr"/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</a:rPr>
              <a:t>на </a:t>
            </a:r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</a:rPr>
              <a:t>вывеске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</a:rPr>
              <a:t>.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21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1500174"/>
            <a:ext cx="85725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</a:rPr>
              <a:t>Какая еще бывает информация для потребителя</a:t>
            </a:r>
            <a:endParaRPr lang="ru-RU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21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285720" y="2643182"/>
            <a:ext cx="8572560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1730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  <a:ea typeface="Times New Roman" pitchFamily="18" charset="0"/>
                <a:cs typeface="Arial" pitchFamily="34" charset="0"/>
              </a:rPr>
              <a:t>Кроме необходимой информации о товарах (работах, услугах), о продавце (изготовителе, исполнителе) и режиме его работы, существуют и другие виды информации для потребителя.</a:t>
            </a:r>
          </a:p>
          <a:p>
            <a:pPr marR="0" lvl="0" indent="1730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  <a:ea typeface="Times New Roman" pitchFamily="18" charset="0"/>
                <a:cs typeface="Arial" pitchFamily="34" charset="0"/>
              </a:rPr>
              <a:t>Наиболее важными и распространенными видами такой информации являются: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21000"/>
                  </a:srgbClr>
                </a:outerShdw>
              </a:effectLst>
              <a:latin typeface="Comic Sans MS" pitchFamily="66" charset="0"/>
              <a:cs typeface="Arial" pitchFamily="34" charset="0"/>
            </a:endParaRPr>
          </a:p>
          <a:p>
            <a:pPr marL="717550" marR="0" lvl="0" indent="-3587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договор,</a:t>
            </a:r>
          </a:p>
          <a:p>
            <a:pPr marL="717550" marR="0" lvl="0" indent="-358775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реклама,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21000"/>
                  </a:srgbClr>
                </a:outerShdw>
              </a:effectLst>
              <a:latin typeface="Comic Sans MS" pitchFamily="66" charset="0"/>
              <a:cs typeface="Arial" pitchFamily="34" charset="0"/>
            </a:endParaRPr>
          </a:p>
          <a:p>
            <a:pPr marL="717550" marR="0" lvl="0" indent="-358775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независимая информация.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1500174"/>
            <a:ext cx="8572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</a:rPr>
              <a:t>Договор</a:t>
            </a:r>
            <a:endParaRPr lang="ru-RU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21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357158" y="2285992"/>
            <a:ext cx="8429684" cy="2713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1778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  <a:ea typeface="Times New Roman" pitchFamily="18" charset="0"/>
                <a:cs typeface="Arial" pitchFamily="34" charset="0"/>
              </a:rPr>
              <a:t>Договор, который Вам предлагают заключить - тоже является 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  <a:ea typeface="Times New Roman" pitchFamily="18" charset="0"/>
                <a:cs typeface="Arial" pitchFamily="34" charset="0"/>
              </a:rPr>
              <a:t>информацией для потребителя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  <a:ea typeface="Times New Roman" pitchFamily="18" charset="0"/>
                <a:cs typeface="Arial" pitchFamily="34" charset="0"/>
              </a:rPr>
              <a:t>. Вам нужно внимательно изучить условия предлагаемого Вам договора, убедиться, что Вам 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  <a:ea typeface="Times New Roman" pitchFamily="18" charset="0"/>
                <a:cs typeface="Arial" pitchFamily="34" charset="0"/>
              </a:rPr>
              <a:t>понятны все условия договора 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  <a:ea typeface="Times New Roman" pitchFamily="18" charset="0"/>
                <a:cs typeface="Arial" pitchFamily="34" charset="0"/>
              </a:rPr>
              <a:t>и только затем подписывать. Перед подписанием некоторых видов договоров (например, договор на строительство квартиры, на оказание финансовых услуг и др.) имеет смысл 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  <a:ea typeface="Times New Roman" pitchFamily="18" charset="0"/>
                <a:cs typeface="Arial" pitchFamily="34" charset="0"/>
              </a:rPr>
              <a:t>предварительно проконсультироваться со специалистом.</a:t>
            </a:r>
            <a:endParaRPr kumimoji="0" lang="ru-RU" sz="2100" b="0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21000"/>
                  </a:srgbClr>
                </a:outerShdw>
              </a:effectLst>
              <a:latin typeface="Comic Sans MS" pitchFamily="66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5572140"/>
            <a:ext cx="850112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778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Если условия договора ущемляют Ваши права - они недействительны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1477020"/>
            <a:ext cx="8572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</a:rPr>
              <a:t>Реклама</a:t>
            </a:r>
            <a:endParaRPr lang="ru-RU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21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2078172"/>
            <a:ext cx="85725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3038"/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</a:rPr>
              <a:t>Реклама</a:t>
            </a: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</a:rPr>
              <a:t> - это тоже информация для потребителя, и к ней применимы все требования закона о защите прав </a:t>
            </a: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</a:rPr>
              <a:t>потребителя.</a:t>
            </a:r>
            <a:endParaRPr lang="ru-RU" sz="2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21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2928934"/>
            <a:ext cx="857256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</a:rPr>
              <a:t>Рекламная деятельность регулируется </a:t>
            </a:r>
            <a:r>
              <a:rPr lang="ru-RU" sz="20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</a:rPr>
              <a:t>Законом РФ «О рекламе»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</a:rPr>
              <a:t>.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21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285720" y="3575969"/>
            <a:ext cx="8501122" cy="2139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17303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  <a:ea typeface="Times New Roman" pitchFamily="18" charset="0"/>
                <a:cs typeface="Arial" pitchFamily="34" charset="0"/>
              </a:rPr>
              <a:t>Ненадлежащая реклама – это:</a:t>
            </a:r>
            <a:endParaRPr kumimoji="0" lang="ru-RU" sz="19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21000"/>
                  </a:srgbClr>
                </a:outerShdw>
              </a:effectLst>
              <a:latin typeface="Comic Sans MS" pitchFamily="66" charset="0"/>
              <a:cs typeface="Arial" pitchFamily="34" charset="0"/>
            </a:endParaRPr>
          </a:p>
          <a:p>
            <a:pPr marL="717550" marR="0" lvl="0" indent="-3587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недобросовестная,</a:t>
            </a:r>
          </a:p>
          <a:p>
            <a:pPr marL="717550" marR="0" lvl="0" indent="-3587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недостоверная,</a:t>
            </a:r>
          </a:p>
          <a:p>
            <a:pPr marL="717550" marR="0" lvl="0" indent="-3587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неэтичная,</a:t>
            </a:r>
          </a:p>
          <a:p>
            <a:pPr marL="717550" marR="0" lvl="0" indent="-3587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заведомо ложная,</a:t>
            </a:r>
          </a:p>
          <a:p>
            <a:pPr marL="717550" marR="0" lvl="0" indent="-3587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и иная реклама, если в ней допущены нарушения к ее содержанию, времени, месту и способу распространения.</a:t>
            </a:r>
            <a:endParaRPr kumimoji="0" lang="ru-RU" sz="19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21000"/>
                  </a:srgbClr>
                </a:outerShdw>
              </a:effectLst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5786454"/>
            <a:ext cx="85725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984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  <a:ea typeface="Times New Roman" pitchFamily="18" charset="0"/>
                <a:cs typeface="Arial" pitchFamily="34" charset="0"/>
              </a:rPr>
              <a:t>Законодательством РФ </a:t>
            </a:r>
            <a:r>
              <a:rPr lang="ru-RU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  <a:ea typeface="Times New Roman" pitchFamily="18" charset="0"/>
                <a:cs typeface="Arial" pitchFamily="34" charset="0"/>
              </a:rPr>
              <a:t>запрещается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  <a:ea typeface="Times New Roman" pitchFamily="18" charset="0"/>
                <a:cs typeface="Arial" pitchFamily="34" charset="0"/>
              </a:rPr>
              <a:t> распространение ненадлежащей рекламы.</a:t>
            </a:r>
            <a:endParaRPr lang="ru-RU" sz="2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21000"/>
                  </a:srgbClr>
                </a:outerShdw>
              </a:effectLst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1428736"/>
            <a:ext cx="85725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</a:rPr>
              <a:t>Как определить, попадает ли Ваша ситуация под действие закона о защите прав потребителей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8596" y="2857496"/>
            <a:ext cx="8429684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</a:rPr>
              <a:t>Ваша ситуация попадает под действие Закона если:</a:t>
            </a:r>
          </a:p>
          <a:p>
            <a:pPr marL="358775" indent="-185738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</a:rPr>
              <a:t>вы являетесь  в этой ситуации потребителем;</a:t>
            </a:r>
          </a:p>
          <a:p>
            <a:pPr marL="358775" indent="-185738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</a:rPr>
              <a:t>другая сторона  является изготовителем, исполнителем услуг или продавцом.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21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4572008"/>
            <a:ext cx="84296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</a:rPr>
              <a:t>В сферу действия Закона попадают так же:</a:t>
            </a:r>
          </a:p>
          <a:p>
            <a:pPr marL="358775" indent="-185738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</a:rPr>
              <a:t>уполномоченная изготовителем (продавцом) организация или уполномоченный изготовителем (продавцом) индивидуальный предприниматель;</a:t>
            </a:r>
          </a:p>
          <a:p>
            <a:pPr marL="358775" indent="-185738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</a:rPr>
              <a:t>импортер.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21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1548458"/>
            <a:ext cx="8572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</a:rPr>
              <a:t>Независимая информация</a:t>
            </a:r>
            <a:endParaRPr lang="ru-RU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21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29058" y="3000372"/>
            <a:ext cx="492922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</a:rPr>
              <a:t>Независимая информация для потребителя содержит обзоры независимых экспертов, результаты независимых экспертиз и т.д.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21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8193" name="Picture 1" descr="C:\Users\РО НАО АЮР\Desktop\презентация\0_884a1_479c12fc_ori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357430"/>
            <a:ext cx="3140076" cy="39782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1548458"/>
            <a:ext cx="8572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</a:rPr>
              <a:t>Что такое ненадлежащая информация</a:t>
            </a:r>
            <a:endParaRPr lang="ru-RU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21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285720" y="2143116"/>
            <a:ext cx="864399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  <a:ea typeface="Times New Roman" pitchFamily="18" charset="0"/>
                <a:cs typeface="Arial" pitchFamily="34" charset="0"/>
              </a:rPr>
              <a:t>Ненадлежащая информация - это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21000"/>
                  </a:srgbClr>
                </a:outerShdw>
              </a:effectLst>
              <a:latin typeface="Comic Sans MS" pitchFamily="66" charset="0"/>
              <a:cs typeface="Arial" pitchFamily="34" charset="0"/>
            </a:endParaRPr>
          </a:p>
          <a:p>
            <a:pPr marL="717550" marR="0" lvl="0" indent="-3587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недостоверная информация;</a:t>
            </a:r>
          </a:p>
          <a:p>
            <a:pPr marL="717550" marR="0" lvl="0" indent="-3587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недостаточно полная информация.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21000"/>
                  </a:srgbClr>
                </a:outerShdw>
              </a:effectLst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285720" y="3279063"/>
            <a:ext cx="8643998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  <a:ea typeface="Times New Roman" pitchFamily="18" charset="0"/>
                <a:cs typeface="Arial" pitchFamily="34" charset="0"/>
              </a:rPr>
              <a:t>Если Вам не предоставлена возможность 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  <a:ea typeface="Times New Roman" pitchFamily="18" charset="0"/>
                <a:cs typeface="Arial" pitchFamily="34" charset="0"/>
              </a:rPr>
              <a:t>незамедлительно  при заключении договора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  <a:ea typeface="Times New Roman" pitchFamily="18" charset="0"/>
                <a:cs typeface="Arial" pitchFamily="34" charset="0"/>
              </a:rPr>
              <a:t> получить надлежащую информацию о товаре (работе, услуге),  то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21000"/>
                  </a:srgbClr>
                </a:outerShdw>
              </a:effectLst>
              <a:latin typeface="Comic Sans MS" pitchFamily="66" charset="0"/>
              <a:cs typeface="Arial" pitchFamily="34" charset="0"/>
            </a:endParaRPr>
          </a:p>
          <a:p>
            <a:pPr marL="717550" marR="0" lvl="0" indent="-3587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Вы вправе потребовать от продавца (исполнителя) возмещения убытков, причиненных необоснованным уклонением от заключения договора,</a:t>
            </a:r>
          </a:p>
          <a:p>
            <a:pPr marL="717550" marR="0" lvl="0" indent="-3587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21000"/>
                  </a:srgbClr>
                </a:outerShdw>
              </a:effectLst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  <a:ea typeface="Times New Roman" pitchFamily="18" charset="0"/>
                <a:cs typeface="Arial" pitchFamily="34" charset="0"/>
              </a:rPr>
              <a:t>а если договор уже заключен, то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21000"/>
                  </a:srgbClr>
                </a:outerShdw>
              </a:effectLst>
              <a:latin typeface="Comic Sans MS" pitchFamily="66" charset="0"/>
              <a:cs typeface="Arial" pitchFamily="34" charset="0"/>
            </a:endParaRPr>
          </a:p>
          <a:p>
            <a:pPr marL="717550" marR="0" lvl="0" indent="-3587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Вы вправе в разумный срок отказаться от его исполнения и потребовать возврата уплаченной за товар суммы и возмещения других убытков.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21000"/>
                  </a:srgbClr>
                </a:outerShdw>
              </a:effectLst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285720" y="1428736"/>
            <a:ext cx="857256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  <a:ea typeface="Times New Roman" pitchFamily="18" charset="0"/>
                <a:cs typeface="Arial" pitchFamily="34" charset="0"/>
              </a:rPr>
              <a:t>Если предоставление ненадлежащей информации о товаре (работе, услуге) повлекло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возникновение недостатков товара (работы, услуги) после передачи его Вам.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Вы вправе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требовать от продавца:</a:t>
            </a:r>
          </a:p>
          <a:p>
            <a:pPr lvl="0"/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21000"/>
                  </a:srgbClr>
                </a:outerShdw>
              </a:effectLst>
              <a:latin typeface="Comic Sans MS" pitchFamily="66" charset="0"/>
              <a:ea typeface="Times New Roman" pitchFamily="18" charset="0"/>
              <a:cs typeface="Times New Roman" pitchFamily="18" charset="0"/>
            </a:endParaRPr>
          </a:p>
          <a:p>
            <a:pPr marL="717550" lvl="0" indent="-358775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</a:rPr>
              <a:t>безвозмездного </a:t>
            </a: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</a:rPr>
              <a:t>устранения недостатков товара или возмещения расходов на их исправление потребителем или третьим лицом</a:t>
            </a: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</a:rPr>
              <a:t>;</a:t>
            </a:r>
          </a:p>
          <a:p>
            <a:pPr marL="717550" lvl="0" indent="-358775">
              <a:buFont typeface="Arial" pitchFamily="34" charset="0"/>
              <a:buChar char="•"/>
            </a:pPr>
            <a:endParaRPr lang="ru-RU" sz="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21000"/>
                  </a:srgbClr>
                </a:outerShdw>
              </a:effectLst>
              <a:latin typeface="Comic Sans MS" pitchFamily="66" charset="0"/>
            </a:endParaRPr>
          </a:p>
          <a:p>
            <a:pPr marL="717550" lvl="0" indent="-358775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</a:rPr>
              <a:t>соразмерного уменьшения покупной цены</a:t>
            </a: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</a:rPr>
              <a:t>;</a:t>
            </a:r>
          </a:p>
          <a:p>
            <a:pPr marL="717550" lvl="0" indent="-358775">
              <a:buFont typeface="Arial" pitchFamily="34" charset="0"/>
              <a:buChar char="•"/>
            </a:pPr>
            <a:endParaRPr lang="ru-RU" sz="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21000"/>
                  </a:srgbClr>
                </a:outerShdw>
              </a:effectLst>
              <a:latin typeface="Comic Sans MS" pitchFamily="66" charset="0"/>
            </a:endParaRPr>
          </a:p>
          <a:p>
            <a:pPr marL="717550" lvl="0" indent="-358775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</a:rPr>
              <a:t>замены на товар аналогичной марки (модели, артикула</a:t>
            </a: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</a:rPr>
              <a:t>);</a:t>
            </a:r>
          </a:p>
          <a:p>
            <a:pPr marL="717550" lvl="0" indent="-358775">
              <a:buFont typeface="Arial" pitchFamily="34" charset="0"/>
              <a:buChar char="•"/>
            </a:pPr>
            <a:endParaRPr lang="ru-RU" sz="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21000"/>
                  </a:srgbClr>
                </a:outerShdw>
              </a:effectLst>
              <a:latin typeface="Comic Sans MS" pitchFamily="66" charset="0"/>
            </a:endParaRPr>
          </a:p>
          <a:p>
            <a:pPr marL="717550" lvl="0" indent="-358775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</a:rPr>
              <a:t>замены на такой же товар другой марки (модели, артикула) с соответствующим перерасчетом покупной цены</a:t>
            </a: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21000"/>
                  </a:srgbClr>
                </a:outerShdw>
              </a:effectLst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5500702"/>
            <a:ext cx="85725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</a:rPr>
              <a:t>Вместо предъявления этих требований Вы вправе отказаться от исполнения договора купли-продажи и потребовать возврата уплаченной за товар денежной суммы. 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21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 descr="C:\Users\РО НАО АЮР\Desktop\презентация\1383648793_marshrutka11.png"/>
          <p:cNvPicPr>
            <a:picLocks noChangeAspect="1" noChangeArrowheads="1"/>
          </p:cNvPicPr>
          <p:nvPr/>
        </p:nvPicPr>
        <p:blipFill>
          <a:blip r:embed="rId3" cstate="print"/>
          <a:srcRect r="12557" b="2132"/>
          <a:stretch>
            <a:fillRect/>
          </a:stretch>
        </p:blipFill>
        <p:spPr bwMode="auto">
          <a:xfrm>
            <a:off x="4071934" y="3363950"/>
            <a:ext cx="4500594" cy="327976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85720" y="1548458"/>
            <a:ext cx="8572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</a:rPr>
              <a:t>Право на возмещение ущерба</a:t>
            </a:r>
            <a:endParaRPr lang="ru-RU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21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2143116"/>
            <a:ext cx="82868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3038" algn="just"/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</a:rPr>
              <a:t>За нарушение прав потребителей изготовитель (исполнитель, продавец, уполномоченная организация или уполномоченный индивидуальный предприниматель, импортер) </a:t>
            </a:r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</a:rPr>
              <a:t>несет ответственность</a:t>
            </a: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</a:rPr>
              <a:t>, предусмотренную законом или </a:t>
            </a: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</a:rPr>
              <a:t>договором.</a:t>
            </a:r>
            <a:endParaRPr lang="ru-RU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21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4000504"/>
            <a:ext cx="407196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</a:rPr>
              <a:t>Если в договоре предусматривается ответственность в большем объеме или неустойка в большем размере, чем это предусмотрено законом, то применяются условия договора.</a:t>
            </a:r>
            <a:endParaRPr lang="ru-RU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21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1428736"/>
            <a:ext cx="85725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</a:rPr>
              <a:t>Виды ответственности за нарушение прав потребителя</a:t>
            </a:r>
            <a:endParaRPr lang="ru-RU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21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85720" y="2672546"/>
            <a:ext cx="8572560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177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  <a:ea typeface="Times New Roman" pitchFamily="18" charset="0"/>
                <a:cs typeface="Arial" pitchFamily="34" charset="0"/>
              </a:rPr>
              <a:t>За 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  <a:ea typeface="Times New Roman" pitchFamily="18" charset="0"/>
                <a:cs typeface="Arial" pitchFamily="34" charset="0"/>
              </a:rPr>
              <a:t>нарушение прав потребителей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  <a:ea typeface="Times New Roman" pitchFamily="18" charset="0"/>
                <a:cs typeface="Arial" pitchFamily="34" charset="0"/>
              </a:rPr>
              <a:t> изготовитель (исполнитель, продавец, уполномоченная организация или уполномоченный индивидуальный предприниматель, импортер) должен: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21000"/>
                  </a:srgbClr>
                </a:outerShdw>
              </a:effectLst>
              <a:latin typeface="Comic Sans MS" pitchFamily="66" charset="0"/>
              <a:cs typeface="Arial" pitchFamily="34" charset="0"/>
            </a:endParaRPr>
          </a:p>
          <a:p>
            <a:pPr marL="712788" marR="0" lvl="0" indent="-3571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возместить понесенные Вами убытки в полном объеме, если иное не установлено законом,</a:t>
            </a:r>
          </a:p>
          <a:p>
            <a:pPr marL="712788" marR="0" lvl="0" indent="-3571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21000"/>
                  </a:srgbClr>
                </a:outerShdw>
              </a:effectLst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marL="712788" marR="0" lvl="0" indent="-3571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за просрочку требований выплатить неустойку (пеню).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21000"/>
                  </a:srgbClr>
                </a:outerShdw>
              </a:effectLst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5249962"/>
            <a:ext cx="857256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</a:rPr>
              <a:t>За </a:t>
            </a:r>
            <a:r>
              <a:rPr lang="ru-RU" sz="2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</a:rPr>
              <a:t>причинение вреда </a:t>
            </a:r>
            <a:r>
              <a:rPr lang="ru-RU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</a:rPr>
              <a:t>Вам должны возместить причиненный вред в полном объеме, в том числе и моральный вред.</a:t>
            </a:r>
            <a:endParaRPr lang="ru-RU" sz="2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21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1500174"/>
            <a:ext cx="8572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</a:rPr>
              <a:t>Если условия договора ущемляют Ваши права</a:t>
            </a:r>
            <a:endParaRPr lang="ru-RU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21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2056686"/>
            <a:ext cx="8501122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3038"/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</a:rPr>
              <a:t>Условия договора, ущемляющие Ваши права потребителя по сравнению с правилами, установленными в законодательстве, признаются 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</a:rPr>
              <a:t>недействительными.</a:t>
            </a:r>
          </a:p>
          <a:p>
            <a:pPr indent="173038"/>
            <a:endParaRPr lang="ru-RU" sz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21000"/>
                  </a:srgbClr>
                </a:outerShdw>
              </a:effectLst>
              <a:latin typeface="Comic Sans MS" pitchFamily="66" charset="0"/>
            </a:endParaRPr>
          </a:p>
          <a:p>
            <a:pPr indent="173038"/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</a:rPr>
              <a:t>Если в результате исполнения такого договора у Вас возникли убытки, они подлежат возмещению изготовителем (исполнителем, продавцом) в полном объеме.</a:t>
            </a:r>
          </a:p>
          <a:p>
            <a:endParaRPr lang="ru-RU" sz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21000"/>
                  </a:srgbClr>
                </a:outerShdw>
              </a:effectLst>
              <a:latin typeface="Comic Sans MS" pitchFamily="66" charset="0"/>
            </a:endParaRPr>
          </a:p>
          <a:p>
            <a:pPr indent="173038"/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</a:rPr>
              <a:t>Запрещается обусловливать приобретение одних товаров (работ, услуг) обязательным приобретением иных товаров (работ, услуг).</a:t>
            </a:r>
          </a:p>
          <a:p>
            <a:endParaRPr lang="ru-RU" sz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21000"/>
                  </a:srgbClr>
                </a:outerShdw>
              </a:effectLst>
              <a:latin typeface="Comic Sans MS" pitchFamily="66" charset="0"/>
            </a:endParaRPr>
          </a:p>
          <a:p>
            <a:pPr indent="173038"/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</a:rPr>
              <a:t>Если Вам причинены убытки вследствие нарушения Вашего права на свободный выбор товаров (работ, услуг), то они возмещаются продавцом (исполнителем) в полном объеме.</a:t>
            </a:r>
          </a:p>
          <a:p>
            <a:endParaRPr lang="ru-RU" sz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21000"/>
                  </a:srgbClr>
                </a:outerShdw>
              </a:effectLst>
              <a:latin typeface="Comic Sans MS" pitchFamily="66" charset="0"/>
            </a:endParaRPr>
          </a:p>
          <a:p>
            <a:pPr indent="173038"/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</a:rPr>
              <a:t>Продавец (исполнитель) не вправе без Вашего ведома предоставлять Вам дополнительные платные услуги</a:t>
            </a: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</a:rPr>
              <a:t>.</a:t>
            </a:r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</a:rPr>
              <a:t> </a:t>
            </a:r>
            <a:endParaRPr lang="ru-RU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21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1500174"/>
            <a:ext cx="8572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</a:rPr>
              <a:t>Если нарушены Ваши права</a:t>
            </a:r>
            <a:endParaRPr lang="ru-RU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21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85720" y="2143116"/>
            <a:ext cx="857256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  <a:ea typeface="Times New Roman" pitchFamily="18" charset="0"/>
                <a:cs typeface="Arial" pitchFamily="34" charset="0"/>
              </a:rPr>
              <a:t>Если нарушено Ваше право, Вы можете требовать полного возмещения убытков,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  <a:ea typeface="Times New Roman" pitchFamily="18" charset="0"/>
                <a:cs typeface="Arial" pitchFamily="34" charset="0"/>
              </a:rPr>
              <a:t>к ним относятся: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21000"/>
                  </a:srgbClr>
                </a:outerShdw>
              </a:effectLst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  <a:ea typeface="Times New Roman" pitchFamily="18" charset="0"/>
                <a:cs typeface="Arial" pitchFamily="34" charset="0"/>
              </a:rPr>
              <a:t>реальный ущерб: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21000"/>
                  </a:srgbClr>
                </a:outerShdw>
              </a:effectLst>
              <a:latin typeface="Comic Sans MS" pitchFamily="66" charset="0"/>
              <a:cs typeface="Arial" pitchFamily="34" charset="0"/>
            </a:endParaRPr>
          </a:p>
          <a:p>
            <a:pPr marL="717550" marR="0" lvl="0" indent="-1857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расходы, которые Вы произвели или должны будете произвести, чтобы восстановить нарушенное право;</a:t>
            </a:r>
          </a:p>
          <a:p>
            <a:pPr marL="717550" marR="0" lvl="0" indent="-1857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стоимость утраченного или поврежденного имущества;</a:t>
            </a:r>
          </a:p>
          <a:p>
            <a:pPr marL="717550" marR="0" lvl="0" indent="-1857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21000"/>
                  </a:srgbClr>
                </a:outerShdw>
              </a:effectLst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  <a:ea typeface="Times New Roman" pitchFamily="18" charset="0"/>
                <a:cs typeface="Arial" pitchFamily="34" charset="0"/>
              </a:rPr>
              <a:t>упущенная выгода: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21000"/>
                  </a:srgbClr>
                </a:outerShdw>
              </a:effectLst>
              <a:latin typeface="Comic Sans MS" pitchFamily="66" charset="0"/>
              <a:cs typeface="Arial" pitchFamily="34" charset="0"/>
            </a:endParaRPr>
          </a:p>
          <a:p>
            <a:pPr marL="717550" marR="0" lvl="0" indent="-1857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неполученные доходы, т.е. доходы, которые бы Вы получили, если бы Ваше право не было нарушено.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21000"/>
                  </a:srgbClr>
                </a:outerShdw>
              </a:effectLst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21000"/>
                  </a:srgbClr>
                </a:outerShdw>
              </a:effectLst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285720" y="5993420"/>
            <a:ext cx="8572560" cy="435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На нарушителя Ваших прав судом может быть наложен штраф.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21000"/>
                  </a:srgbClr>
                </a:outerShdw>
              </a:effectLst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1650390"/>
            <a:ext cx="857256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1730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  <a:ea typeface="Times New Roman" pitchFamily="18" charset="0"/>
                <a:cs typeface="Arial" pitchFamily="34" charset="0"/>
              </a:rPr>
              <a:t>Изготовитель (исполнитель, продавец, уполномоченная организация или уполномоченный индивидуальный предприниматель, импортер)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  <a:ea typeface="Times New Roman" pitchFamily="18" charset="0"/>
                <a:cs typeface="Arial" pitchFamily="34" charset="0"/>
              </a:rPr>
              <a:t>освобождается от ответственности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  <a:ea typeface="Times New Roman" pitchFamily="18" charset="0"/>
                <a:cs typeface="Arial" pitchFamily="34" charset="0"/>
              </a:rPr>
              <a:t>за неисполнение обязательств или за ненадлежащее исполнение обязательств, 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  <a:ea typeface="Times New Roman" pitchFamily="18" charset="0"/>
                <a:cs typeface="Arial" pitchFamily="34" charset="0"/>
              </a:rPr>
              <a:t>если докажет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  <a:ea typeface="Times New Roman" pitchFamily="18" charset="0"/>
                <a:cs typeface="Arial" pitchFamily="34" charset="0"/>
              </a:rPr>
              <a:t>, что это произошло вследствие:</a:t>
            </a:r>
          </a:p>
          <a:p>
            <a:pPr marR="0" lvl="0" indent="1730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21000"/>
                  </a:srgbClr>
                </a:outerShdw>
              </a:effectLst>
              <a:latin typeface="Comic Sans MS" pitchFamily="66" charset="0"/>
              <a:cs typeface="Arial" pitchFamily="34" charset="0"/>
            </a:endParaRPr>
          </a:p>
          <a:p>
            <a:pPr marL="717550" marR="0" lvl="0" indent="-3587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непреодолимой силы,</a:t>
            </a:r>
          </a:p>
          <a:p>
            <a:pPr marL="717550" marR="0" lvl="0" indent="-3587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21000"/>
                  </a:srgbClr>
                </a:outerShdw>
              </a:effectLst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marL="717550" marR="0" lvl="0" indent="-3587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а также по иным основаниям, 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предусмотренным законом.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21000"/>
                  </a:srgbClr>
                </a:outerShdw>
              </a:effectLst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57158" y="4286256"/>
            <a:ext cx="8501122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  <a:ea typeface="Times New Roman" pitchFamily="18" charset="0"/>
                <a:cs typeface="Arial" pitchFamily="34" charset="0"/>
              </a:rPr>
              <a:t>Непреодолимая сила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  <a:ea typeface="Times New Roman" pitchFamily="18" charset="0"/>
                <a:cs typeface="Arial" pitchFamily="34" charset="0"/>
              </a:rPr>
              <a:t>- это чрезвычайные и непредотвратимые при данных условиях обстоятельства. К таким обстоятельствам относятся: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21000"/>
                  </a:srgbClr>
                </a:outerShdw>
              </a:effectLst>
              <a:latin typeface="Comic Sans MS" pitchFamily="66" charset="0"/>
              <a:cs typeface="Arial" pitchFamily="34" charset="0"/>
            </a:endParaRPr>
          </a:p>
          <a:p>
            <a:pPr marL="717550" marR="0" lvl="0" indent="-3587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природные стихийные явления,</a:t>
            </a:r>
          </a:p>
          <a:p>
            <a:pPr marL="717550" marR="0" lvl="0" indent="-3587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военные действия,</a:t>
            </a:r>
          </a:p>
          <a:p>
            <a:pPr marL="717550" marR="0" lvl="0" indent="-3587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массовые заболевания (эпидемия),</a:t>
            </a:r>
          </a:p>
          <a:p>
            <a:pPr marL="717550" marR="0" lvl="0" indent="-3587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забастовки и т.п.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1403323"/>
            <a:ext cx="85725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</a:rPr>
              <a:t>Если жизни, здоровью или имуществу причинен вред</a:t>
            </a:r>
            <a:endParaRPr lang="ru-RU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21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5233" name="Rectangle 1"/>
          <p:cNvSpPr>
            <a:spLocks noChangeArrowheads="1"/>
          </p:cNvSpPr>
          <p:nvPr/>
        </p:nvSpPr>
        <p:spPr bwMode="auto">
          <a:xfrm>
            <a:off x="285720" y="2285992"/>
            <a:ext cx="8643998" cy="2277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1730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Вред, причиненный жизни, здоровью или имуществу потребителя вследствие: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21000"/>
                  </a:srgbClr>
                </a:outerShdw>
              </a:effectLst>
              <a:latin typeface="Comic Sans MS" pitchFamily="66" charset="0"/>
              <a:cs typeface="Arial" pitchFamily="34" charset="0"/>
            </a:endParaRPr>
          </a:p>
          <a:p>
            <a:pPr marL="717550" marR="0" lvl="0" indent="-3587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конструктивных,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21000"/>
                  </a:srgbClr>
                </a:outerShdw>
              </a:effectLst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marL="717550" marR="0" lvl="0" indent="-3587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производственных,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21000"/>
                  </a:srgbClr>
                </a:outerShdw>
              </a:effectLst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marL="717550" marR="0" lvl="0" indent="-3587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рецептурных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21000"/>
                  </a:srgbClr>
                </a:outerShdw>
              </a:effectLst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marL="717550" marR="0" lvl="0" indent="-3587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или иных недостатков товара (работы, услуги),</a:t>
            </a:r>
          </a:p>
          <a:p>
            <a:pPr marL="717550" marR="0" lvl="0" indent="-3587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21000"/>
                  </a:srgbClr>
                </a:outerShdw>
              </a:effectLst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  <a:ea typeface="Times New Roman" pitchFamily="18" charset="0"/>
                <a:cs typeface="Arial" pitchFamily="34" charset="0"/>
              </a:rPr>
              <a:t>подлежит возмещению в полном объеме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21000"/>
                  </a:srgbClr>
                </a:outerShdw>
              </a:effectLst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95235" name="Rectangle 3"/>
          <p:cNvSpPr>
            <a:spLocks noChangeArrowheads="1"/>
          </p:cNvSpPr>
          <p:nvPr/>
        </p:nvSpPr>
        <p:spPr bwMode="auto">
          <a:xfrm>
            <a:off x="285720" y="4786322"/>
            <a:ext cx="8501122" cy="1636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Если вред причинен другому лицу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21000"/>
                  </a:srgbClr>
                </a:outerShdw>
              </a:effectLst>
              <a:latin typeface="Comic Sans MS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Право требовать 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возмещения вреда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, причиненного вследствие недостатков товара (работы, услуги), признается 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за любым потерпевшим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независимо от того, состоял он в договорных отношениях с продавцом (исполнителем) или нет.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21000"/>
                  </a:srgbClr>
                </a:outerShdw>
              </a:effectLst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1380168"/>
            <a:ext cx="85725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3038"/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</a:rPr>
              <a:t>Вред подлежит возмещению, если он причинен в 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</a:rPr>
              <a:t>течение срока службы или срока годности товара (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</a:rPr>
              <a:t>работы)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</a:rPr>
              <a:t>, а 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</a:rPr>
              <a:t>если эти сроки не установлены - в 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</a:rPr>
              <a:t>течение 10 лет со дня передачи товара (работы) 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</a:rPr>
              <a:t>потребителю, а если день передачи установить невозможно, 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</a:rPr>
              <a:t>с даты изготовления товара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</a:rPr>
              <a:t> (окончания выполнения работы).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21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4209" name="Rectangle 1"/>
          <p:cNvSpPr>
            <a:spLocks noChangeArrowheads="1"/>
          </p:cNvSpPr>
          <p:nvPr/>
        </p:nvSpPr>
        <p:spPr bwMode="auto">
          <a:xfrm>
            <a:off x="285720" y="2857496"/>
            <a:ext cx="8572560" cy="381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1730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  <a:ea typeface="Times New Roman" pitchFamily="18" charset="0"/>
                <a:cs typeface="Arial" pitchFamily="34" charset="0"/>
              </a:rPr>
              <a:t>Вред подлежит возмещению независимо от времени причинения в следующих случаях:</a:t>
            </a:r>
          </a:p>
          <a:p>
            <a:pPr marR="0" lvl="0" indent="1730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21000"/>
                  </a:srgbClr>
                </a:outerShdw>
              </a:effectLst>
              <a:latin typeface="Comic Sans MS" pitchFamily="66" charset="0"/>
              <a:cs typeface="Arial" pitchFamily="34" charset="0"/>
            </a:endParaRPr>
          </a:p>
          <a:p>
            <a:pPr marL="358775" marR="0" lvl="0" indent="-1857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если на товар (результат работы) изготовителем (исполнителем) 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должен быть установлен срок службы или срок годности, но он не установлен;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21000"/>
                  </a:srgbClr>
                </a:outerShdw>
              </a:effectLst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marL="358775" marR="0" lvl="0" indent="-1857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если потребителю 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не была предоставлена полная и достоверная информация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 о сроке службы или сроке годности;</a:t>
            </a:r>
          </a:p>
          <a:p>
            <a:pPr marL="358775" marR="0" lvl="0" indent="-1857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если потребитель, которому был продан товар (выполнена работа), 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не был проинформирован о необходимых действиях по истечении срока службы или срока годности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 и возможных последствиях при невыполнении указанных действий;</a:t>
            </a:r>
          </a:p>
          <a:p>
            <a:pPr marL="358775" marR="0" lvl="0" indent="-1857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если товар (результат работы) 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по истечении срока службы или срока годности  представляет опасность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 для жизни и здоровья.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21000"/>
                  </a:srgbClr>
                </a:outerShdw>
              </a:effectLst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1571612"/>
            <a:ext cx="8572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</a:rPr>
              <a:t>Кого закон считает потребителем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8596" y="2359406"/>
            <a:ext cx="84296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</a:rPr>
              <a:t>Потребитель – 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</a:rPr>
              <a:t>гражданин, имеющий намерение заказать или приобрести, либо заказывающий, приобретающий или использующий товары исключительно </a:t>
            </a: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</a:rPr>
              <a:t>для личных, семейных, домашних и</a:t>
            </a:r>
            <a:endParaRPr lang="ru-RU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21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3857628"/>
            <a:ext cx="40719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</a:rPr>
              <a:t>иных нужд,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</a:rPr>
              <a:t>не связанных с осуществлением предпринимательской деятельности.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21000"/>
                  </a:srgbClr>
                </a:outerShdw>
              </a:effectLst>
            </a:endParaRPr>
          </a:p>
        </p:txBody>
      </p:sp>
      <p:pic>
        <p:nvPicPr>
          <p:cNvPr id="1027" name="Picture 3" descr="C:\Users\РО НАО АЮР\Desktop\презентация\0_8849c_76fb8040_ori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75757" y="4000504"/>
            <a:ext cx="4437117" cy="25003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1477020"/>
            <a:ext cx="8572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</a:rPr>
              <a:t>Компенсация морального вреда</a:t>
            </a:r>
            <a:endParaRPr lang="ru-RU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21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3185" name="Rectangle 1"/>
          <p:cNvSpPr>
            <a:spLocks noChangeArrowheads="1"/>
          </p:cNvSpPr>
          <p:nvPr/>
        </p:nvSpPr>
        <p:spPr bwMode="auto">
          <a:xfrm>
            <a:off x="285720" y="3000372"/>
            <a:ext cx="6286544" cy="317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  <a:ea typeface="Times New Roman" pitchFamily="18" charset="0"/>
                <a:cs typeface="Arial" pitchFamily="34" charset="0"/>
              </a:rPr>
              <a:t>Моральный вред, причиненный потребителю вследствие нарушения его прав, подлежит компенсации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  <a:ea typeface="Times New Roman" pitchFamily="18" charset="0"/>
                <a:cs typeface="Arial" pitchFamily="34" charset="0"/>
              </a:rPr>
              <a:t>причинителем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  <a:ea typeface="Times New Roman" pitchFamily="18" charset="0"/>
                <a:cs typeface="Arial" pitchFamily="34" charset="0"/>
              </a:rPr>
              <a:t> вреда </a:t>
            </a:r>
            <a:r>
              <a:rPr kumimoji="0" lang="ru-RU" sz="22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  <a:ea typeface="Times New Roman" pitchFamily="18" charset="0"/>
                <a:cs typeface="Arial" pitchFamily="34" charset="0"/>
              </a:rPr>
              <a:t>при наличии его вины</a:t>
            </a:r>
            <a:r>
              <a:rPr lang="ru-RU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21000"/>
                  </a:srgbClr>
                </a:outerShdw>
              </a:effectLst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  <a:ea typeface="Times New Roman" pitchFamily="18" charset="0"/>
                <a:cs typeface="Arial" pitchFamily="34" charset="0"/>
              </a:rPr>
              <a:t>Компенсация морального вреда осуществляется </a:t>
            </a:r>
            <a:r>
              <a:rPr kumimoji="0" lang="ru-RU" sz="22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  <a:ea typeface="Times New Roman" pitchFamily="18" charset="0"/>
                <a:cs typeface="Arial" pitchFamily="34" charset="0"/>
              </a:rPr>
              <a:t>независимо от возмещения имущественного вреда и понесенных потребителем убытков.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21000"/>
                  </a:srgbClr>
                </a:outerShdw>
              </a:effectLst>
              <a:latin typeface="Comic Sans MS" pitchFamily="66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2071678"/>
            <a:ext cx="85725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Моральный вред </a:t>
            </a:r>
            <a:r>
              <a:rPr lang="ru-RU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- это физические или нравственные страдания</a:t>
            </a:r>
            <a:r>
              <a:rPr lang="ru-RU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Arial" pitchFamily="34" charset="0"/>
              </a:rPr>
              <a:t>.</a:t>
            </a:r>
            <a:endParaRPr lang="ru-RU" sz="2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21000"/>
                  </a:srgbClr>
                </a:outerShdw>
              </a:effectLst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93186" name="Picture 2" descr="C:\Users\РО НАО АЮР\Documents\Structured-Settlement-Recipient.png"/>
          <p:cNvPicPr>
            <a:picLocks noChangeAspect="1" noChangeArrowheads="1"/>
          </p:cNvPicPr>
          <p:nvPr/>
        </p:nvPicPr>
        <p:blipFill>
          <a:blip r:embed="rId3"/>
          <a:srcRect r="6244"/>
          <a:stretch>
            <a:fillRect/>
          </a:stretch>
        </p:blipFill>
        <p:spPr bwMode="auto">
          <a:xfrm>
            <a:off x="6355652" y="2357430"/>
            <a:ext cx="2145438" cy="42862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1477020"/>
            <a:ext cx="85725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</a:rPr>
              <a:t>Срок службы, срок годности и гарантийный срок</a:t>
            </a:r>
            <a:endParaRPr lang="ru-RU" sz="2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21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2214554"/>
            <a:ext cx="8572560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3038"/>
            <a:r>
              <a:rPr lang="ru-RU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</a:rPr>
              <a:t>На товары (работы) могут быть установлены срок службы (или срок годности) и гарантийный срок. Эти сроки - </a:t>
            </a:r>
            <a:r>
              <a:rPr lang="ru-RU" sz="22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</a:rPr>
              <a:t>сроки</a:t>
            </a:r>
            <a:r>
              <a:rPr lang="ru-RU" sz="22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</a:rPr>
              <a:t> ответственности</a:t>
            </a:r>
            <a:r>
              <a:rPr lang="ru-RU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</a:rPr>
              <a:t> продавца (изготовителя, исполнителя) перед потребителем. В течение этих сроков (а в некоторых случаях и по истечению всех сроков) Вы можете предъявлять продавцу (изготовителю, исполнителю) претензии и требовать возмещения убытков</a:t>
            </a:r>
            <a:r>
              <a:rPr lang="ru-RU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</a:rPr>
              <a:t>.</a:t>
            </a:r>
          </a:p>
          <a:p>
            <a:endParaRPr lang="ru-RU" sz="4800" dirty="0" smtClean="0">
              <a:effectLst>
                <a:outerShdw blurRad="38100" dist="38100" dir="2700000" algn="tl">
                  <a:srgbClr val="000000">
                    <a:alpha val="21000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ru-RU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</a:rPr>
              <a:t>Есть перечни товаров (работ), на которые срок службы (срок годности) должны устанавливаться в обязательном порядке.</a:t>
            </a:r>
            <a:endParaRPr lang="ru-RU" sz="2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21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1477020"/>
            <a:ext cx="85725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</a:rPr>
              <a:t>Что такое срок службы</a:t>
            </a:r>
            <a:endParaRPr lang="ru-RU" sz="2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21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1138" name="Rectangle 2"/>
          <p:cNvSpPr>
            <a:spLocks noChangeArrowheads="1"/>
          </p:cNvSpPr>
          <p:nvPr/>
        </p:nvSpPr>
        <p:spPr bwMode="auto">
          <a:xfrm>
            <a:off x="285720" y="2143116"/>
            <a:ext cx="8572560" cy="2154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  <a:ea typeface="Times New Roman" pitchFamily="18" charset="0"/>
                <a:cs typeface="Arial" pitchFamily="34" charset="0"/>
              </a:rPr>
              <a:t>Срок службы - период, в течение которого изготовитель (исполнитель) обязуется: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21000"/>
                  </a:srgbClr>
                </a:outerShdw>
              </a:effectLst>
              <a:latin typeface="Comic Sans MS" pitchFamily="66" charset="0"/>
              <a:cs typeface="Arial" pitchFamily="34" charset="0"/>
            </a:endParaRPr>
          </a:p>
          <a:p>
            <a:pPr marL="717550" marR="0" lvl="0" indent="-3587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обеспечивать возможность использования товара (работы) по назначению,</a:t>
            </a:r>
            <a:endParaRPr kumimoji="0" lang="ru-RU" sz="21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21000"/>
                  </a:srgbClr>
                </a:outerShdw>
              </a:effectLst>
              <a:latin typeface="Comic Sans MS" pitchFamily="66" charset="0"/>
              <a:cs typeface="Arial" pitchFamily="34" charset="0"/>
            </a:endParaRPr>
          </a:p>
          <a:p>
            <a:pPr marL="717550" marR="0" lvl="0" indent="-3587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нести ответственность за существенные недостатки, возникшие по его вине.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 </a:t>
            </a:r>
          </a:p>
        </p:txBody>
      </p:sp>
      <p:sp>
        <p:nvSpPr>
          <p:cNvPr id="91139" name="Rectangle 3"/>
          <p:cNvSpPr>
            <a:spLocks noChangeArrowheads="1"/>
          </p:cNvSpPr>
          <p:nvPr/>
        </p:nvSpPr>
        <p:spPr bwMode="auto">
          <a:xfrm>
            <a:off x="285720" y="4357694"/>
            <a:ext cx="8572560" cy="2154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  <a:ea typeface="Times New Roman" pitchFamily="18" charset="0"/>
                <a:cs typeface="Arial" pitchFamily="34" charset="0"/>
              </a:rPr>
              <a:t>В течение срока службы Вы имеете право: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21000"/>
                  </a:srgbClr>
                </a:outerShdw>
              </a:effectLst>
              <a:latin typeface="Comic Sans MS" pitchFamily="66" charset="0"/>
              <a:cs typeface="Arial" pitchFamily="34" charset="0"/>
            </a:endParaRPr>
          </a:p>
          <a:p>
            <a:pPr marL="717550" marR="0" lvl="0" indent="-3587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на обеспечение ремонта и технического обслуживания товара (работы),</a:t>
            </a:r>
          </a:p>
          <a:p>
            <a:pPr marL="717550" marR="0" lvl="0" indent="-3587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на предъявление требований по поводу существенных недостатков в товаре (работе), </a:t>
            </a:r>
          </a:p>
          <a:p>
            <a:pPr marL="717550" marR="0" lvl="0" indent="-3587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на возмещение вреда.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1"/>
          <p:cNvSpPr>
            <a:spLocks noChangeArrowheads="1"/>
          </p:cNvSpPr>
          <p:nvPr/>
        </p:nvSpPr>
        <p:spPr bwMode="auto">
          <a:xfrm>
            <a:off x="285720" y="1928802"/>
            <a:ext cx="8572560" cy="4437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1778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  <a:ea typeface="Times New Roman" pitchFamily="18" charset="0"/>
                <a:cs typeface="Arial" pitchFamily="34" charset="0"/>
              </a:rPr>
              <a:t>Если срок службы не установлен, Вы имеете право предъявлять требования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в течение 10 лет со дня передачи Вам товара (работы),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  <a:ea typeface="Times New Roman" pitchFamily="18" charset="0"/>
                <a:cs typeface="Arial" pitchFamily="34" charset="0"/>
              </a:rPr>
              <a:t>а если день передачи установить не удается - со дня выпуска товара (выполнения работы).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21000"/>
                  </a:srgbClr>
                </a:outerShdw>
              </a:effectLst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21000"/>
                  </a:srgbClr>
                </a:outerShdw>
              </a:effectLst>
              <a:latin typeface="Comic Sans MS" pitchFamily="66" charset="0"/>
              <a:ea typeface="Times New Roman" pitchFamily="18" charset="0"/>
              <a:cs typeface="Times New Roman" pitchFamily="18" charset="0"/>
            </a:endParaRPr>
          </a:p>
          <a:p>
            <a:pPr marR="0" lvl="0" indent="1778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  <a:ea typeface="Times New Roman" pitchFamily="18" charset="0"/>
                <a:cs typeface="Arial" pitchFamily="34" charset="0"/>
              </a:rPr>
              <a:t>Установление срока службы товара (работы) - право, а не обязанность изготовителя (исполнителя).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21000"/>
                  </a:srgbClr>
                </a:outerShdw>
              </a:effectLst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21000"/>
                  </a:srgbClr>
                </a:outerShdw>
              </a:effectLst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marR="0" lvl="0" indent="1778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  <a:ea typeface="Times New Roman" pitchFamily="18" charset="0"/>
                <a:cs typeface="Arial" pitchFamily="34" charset="0"/>
              </a:rPr>
              <a:t>Срок службы товара (работы) может исчисляться единицами времени, а также иными единицами измерения (километрами, метрами и прочими исходя из функционального назначения товара (результата работы)).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21000"/>
                  </a:srgbClr>
                </a:outerShdw>
              </a:effectLst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1477020"/>
            <a:ext cx="85725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</a:rPr>
              <a:t>Что такое срок годности</a:t>
            </a:r>
            <a:endParaRPr lang="ru-RU" sz="2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21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89089" name="Rectangle 1"/>
          <p:cNvSpPr>
            <a:spLocks noChangeArrowheads="1"/>
          </p:cNvSpPr>
          <p:nvPr/>
        </p:nvSpPr>
        <p:spPr bwMode="auto">
          <a:xfrm>
            <a:off x="285720" y="1857364"/>
            <a:ext cx="8643998" cy="4683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  <a:ea typeface="Times New Roman" pitchFamily="18" charset="0"/>
                <a:cs typeface="Arial" pitchFamily="34" charset="0"/>
              </a:rPr>
              <a:t>Срок годности -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  <a:ea typeface="Times New Roman" pitchFamily="18" charset="0"/>
                <a:cs typeface="Arial" pitchFamily="34" charset="0"/>
              </a:rPr>
              <a:t>это период, по истечении которого товар (работа) считается непригодным для использования по назначению.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21000"/>
                  </a:srgbClr>
                </a:outerShdw>
              </a:effectLst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  <a:ea typeface="Times New Roman" pitchFamily="18" charset="0"/>
                <a:cs typeface="Arial" pitchFamily="34" charset="0"/>
              </a:rPr>
              <a:t>Срок годности устанавливается на товары, которые: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21000"/>
                  </a:srgbClr>
                </a:outerShdw>
              </a:effectLst>
              <a:latin typeface="Comic Sans MS" pitchFamily="66" charset="0"/>
              <a:cs typeface="Arial" pitchFamily="34" charset="0"/>
            </a:endParaRPr>
          </a:p>
          <a:p>
            <a:pPr marL="717550" marR="0" lvl="0" indent="-3587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полностью потребляются при использовании,</a:t>
            </a:r>
          </a:p>
          <a:p>
            <a:pPr marL="717550" marR="0" lvl="0" indent="-3587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потребительские качества которых могут ухудшаться со временем,</a:t>
            </a:r>
          </a:p>
          <a:p>
            <a:pPr marL="717550" marR="0" lvl="0" indent="-3587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могут стать со временем опасными.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21000"/>
                  </a:srgbClr>
                </a:outerShdw>
              </a:effectLst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  <a:ea typeface="Times New Roman" pitchFamily="18" charset="0"/>
                <a:cs typeface="Arial" pitchFamily="34" charset="0"/>
              </a:rPr>
              <a:t>Изготовитель (исполнитель) обязан устанавливать срок годности на: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21000"/>
                  </a:srgbClr>
                </a:outerShdw>
              </a:effectLst>
              <a:latin typeface="Comic Sans MS" pitchFamily="66" charset="0"/>
              <a:cs typeface="Arial" pitchFamily="34" charset="0"/>
            </a:endParaRPr>
          </a:p>
          <a:p>
            <a:pPr marL="717550" marR="0" lvl="0" indent="-1857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продукты питания,</a:t>
            </a:r>
          </a:p>
          <a:p>
            <a:pPr marL="717550" marR="0" lvl="0" indent="-1857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парфюмерно-косметические товары,</a:t>
            </a:r>
          </a:p>
          <a:p>
            <a:pPr marL="717550" marR="0" lvl="0" indent="-1857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медикаменты,</a:t>
            </a:r>
          </a:p>
          <a:p>
            <a:pPr marL="717550" marR="0" lvl="0" indent="-1857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товары бытовой химии</a:t>
            </a:r>
          </a:p>
          <a:p>
            <a:pPr marL="717550" marR="0" lvl="0" indent="-1857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и иные подобные товары (работы).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21000"/>
                  </a:srgbClr>
                </a:outerShdw>
              </a:effectLst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1477020"/>
            <a:ext cx="85725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</a:rPr>
              <a:t>Что такое гарантийный срок</a:t>
            </a:r>
            <a:endParaRPr lang="ru-RU" sz="2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21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2136339"/>
            <a:ext cx="85725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3038"/>
            <a:r>
              <a:rPr lang="ru-RU" sz="2000" dirty="0" smtClean="0">
                <a:solidFill>
                  <a:srgbClr val="C00000"/>
                </a:solidFill>
                <a:latin typeface="Comic Sans MS" pitchFamily="66" charset="0"/>
              </a:rPr>
              <a:t>Гарантийный срок </a:t>
            </a:r>
            <a:r>
              <a:rPr lang="ru-RU" sz="2000" dirty="0" smtClean="0">
                <a:solidFill>
                  <a:srgbClr val="002060"/>
                </a:solidFill>
                <a:latin typeface="Comic Sans MS" pitchFamily="66" charset="0"/>
              </a:rPr>
              <a:t>- это период, в течение которого в случае обнаружения в товаре (работе) недостатка изготовитель (исполнитель), продавец, уполномоченная организация или уполномоченный индивидуальный предприниматель, импортер обязаны удовлетворить требования потребителя относительно недостатков товара (работы) </a:t>
            </a:r>
            <a:endParaRPr lang="ru-RU" sz="20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88065" name="Rectangle 1"/>
          <p:cNvSpPr>
            <a:spLocks noChangeArrowheads="1"/>
          </p:cNvSpPr>
          <p:nvPr/>
        </p:nvSpPr>
        <p:spPr bwMode="auto">
          <a:xfrm>
            <a:off x="285720" y="4286256"/>
            <a:ext cx="8572560" cy="1174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В течение гарантийного срока Вы имеете самые широкие права: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717550" marR="0" lvl="0" indent="-1857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на предъявление требований по поводу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любых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обнаруженных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недостатков в товаре (работе).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5846931"/>
            <a:ext cx="85725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C00000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Гарантийный срок есть, но не обязан быть.</a:t>
            </a:r>
            <a:endParaRPr lang="ru-RU" sz="2000" b="1" dirty="0" smtClean="0">
              <a:solidFill>
                <a:srgbClr val="C00000"/>
              </a:solidFill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1"/>
          <p:cNvSpPr>
            <a:spLocks noChangeArrowheads="1"/>
          </p:cNvSpPr>
          <p:nvPr/>
        </p:nvSpPr>
        <p:spPr bwMode="auto">
          <a:xfrm>
            <a:off x="285720" y="1714488"/>
            <a:ext cx="8572560" cy="2662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1730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  <a:ea typeface="Times New Roman" pitchFamily="18" charset="0"/>
                <a:cs typeface="Arial" pitchFamily="34" charset="0"/>
              </a:rPr>
              <a:t>Если гарантийный срок 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  <a:ea typeface="Times New Roman" pitchFamily="18" charset="0"/>
                <a:cs typeface="Arial" pitchFamily="34" charset="0"/>
              </a:rPr>
              <a:t>на работу (услугу</a:t>
            </a: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  <a:ea typeface="Times New Roman" pitchFamily="18" charset="0"/>
                <a:cs typeface="Arial" pitchFamily="34" charset="0"/>
              </a:rPr>
              <a:t>)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  <a:ea typeface="Times New Roman" pitchFamily="18" charset="0"/>
                <a:cs typeface="Arial" pitchFamily="34" charset="0"/>
              </a:rPr>
              <a:t> не установлен, то Вы можете предъявить исполнителю свои требования относительно недостатков в работе (услуге):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21000"/>
                  </a:srgbClr>
                </a:outerShdw>
              </a:effectLst>
              <a:latin typeface="Comic Sans MS" pitchFamily="66" charset="0"/>
              <a:cs typeface="Arial" pitchFamily="34" charset="0"/>
            </a:endParaRPr>
          </a:p>
          <a:p>
            <a:pPr marL="717550" marR="0" lvl="0" indent="-3587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в разумный срок, но в пределах 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2 лет;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21000"/>
                  </a:srgbClr>
                </a:outerShdw>
              </a:effectLst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marL="717550" marR="0" lvl="0" indent="-3587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или 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5 лет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 в отношении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 недостатков в строении и ином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недвижимом имуществе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21000"/>
                  </a:srgbClr>
                </a:outerShdw>
              </a:effectLst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Срок начинается со дня принятия выполненной работы (услуги).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4564660"/>
            <a:ext cx="85725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3038"/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</a:rPr>
              <a:t>Гарантийный срок товара (работы) может исчисляться единицами времени, а также иными единицами измерения (километрами, метрами и прочими исходя из функционального назначения товара (результата работы</a:t>
            </a: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</a:rPr>
              <a:t>)).</a:t>
            </a:r>
            <a:endParaRPr lang="ru-RU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21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87042" name="Rectangle 2"/>
          <p:cNvSpPr>
            <a:spLocks noChangeArrowheads="1"/>
          </p:cNvSpPr>
          <p:nvPr/>
        </p:nvSpPr>
        <p:spPr bwMode="auto">
          <a:xfrm>
            <a:off x="285720" y="6064858"/>
            <a:ext cx="8572560" cy="435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Гарантийный срок товара продлевается на время ремонта.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3429000"/>
            <a:ext cx="84160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</a:rPr>
              <a:t>СПАСИБО ЗА ВНИМАНИЕ!</a:t>
            </a:r>
            <a:endParaRPr lang="ru-RU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21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1857364"/>
            <a:ext cx="842968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</a:rPr>
              <a:t>Вы </a:t>
            </a:r>
            <a:r>
              <a:rPr lang="ru-RU" sz="22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</a:rPr>
              <a:t>являетесь</a:t>
            </a:r>
            <a: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</a:rPr>
              <a:t> потребителем:</a:t>
            </a:r>
          </a:p>
          <a:p>
            <a:pPr marL="358775" indent="-185738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</a:rPr>
              <a:t>если уже купили товар, заказали работу или услугу;</a:t>
            </a:r>
          </a:p>
          <a:p>
            <a:pPr marL="358775" indent="-185738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</a:rPr>
              <a:t>если только имеете намерение это сделать;</a:t>
            </a:r>
          </a:p>
          <a:p>
            <a:pPr marL="358775" indent="-185738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</a:rPr>
              <a:t>если пользуетесь товаром (работой, услугой), который не покупали (не заказывали) непосредственно сами.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8596" y="4786322"/>
            <a:ext cx="84296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</a:rPr>
              <a:t>Вы </a:t>
            </a:r>
            <a:r>
              <a:rPr lang="ru-RU" sz="22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</a:rPr>
              <a:t>не являетесь</a:t>
            </a:r>
            <a: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</a:rPr>
              <a:t> потребителем:</a:t>
            </a:r>
          </a:p>
          <a:p>
            <a:pPr marL="358775" indent="-185738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</a:rPr>
              <a:t>если купили товар ( заказали работу, услугу) </a:t>
            </a:r>
            <a:r>
              <a:rPr lang="ru-RU" sz="22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</a:rPr>
              <a:t>для своей предпринимательской деятельности.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1571612"/>
            <a:ext cx="8572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</a:rPr>
              <a:t>Ваши основные права как потребителя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8596" y="2571744"/>
            <a:ext cx="84296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</a:rPr>
              <a:t>Как потребитель Вы имеете право:</a:t>
            </a:r>
          </a:p>
          <a:p>
            <a:pPr marL="358775" indent="-185738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</a:rPr>
              <a:t>на качество,</a:t>
            </a:r>
          </a:p>
          <a:p>
            <a:pPr marL="358775" indent="-185738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</a:rPr>
              <a:t>на безопасность,</a:t>
            </a:r>
          </a:p>
          <a:p>
            <a:pPr marL="358775" indent="-185738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</a:rPr>
              <a:t>на информацию,</a:t>
            </a:r>
          </a:p>
          <a:p>
            <a:pPr marL="358775" indent="-185738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</a:rPr>
              <a:t>на возмещение ущерба.</a:t>
            </a:r>
          </a:p>
        </p:txBody>
      </p:sp>
      <p:pic>
        <p:nvPicPr>
          <p:cNvPr id="3074" name="Picture 2" descr="C:\Users\РО НАО АЮР\Desktop\презентация\dafdf13be73c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090302"/>
            <a:ext cx="3857652" cy="34470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1571612"/>
            <a:ext cx="8572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</a:rPr>
              <a:t>Кого Закон считает изготовителем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2214554"/>
            <a:ext cx="82868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</a:rPr>
              <a:t>Изготовитель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</a:rPr>
              <a:t> - предприятие, организация, учреждение или индивидуальный предприниматель, выполняющие работы для потребителя, оказывающие ему услуги или производящие товар для реализации.</a:t>
            </a:r>
            <a:endParaRPr lang="ru-RU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21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4098" name="Picture 2" descr="C:\Users\РО НАО АЮР\Desktop\презентация\novgod26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3992745"/>
            <a:ext cx="5664191" cy="26509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1571612"/>
            <a:ext cx="8572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</a:rPr>
              <a:t>Кого Закон считает исполнителем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2214554"/>
            <a:ext cx="82868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</a:rPr>
              <a:t>Исполнитель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21000"/>
                    </a:srgbClr>
                  </a:outerShdw>
                </a:effectLst>
                <a:latin typeface="Comic Sans MS" pitchFamily="66" charset="0"/>
              </a:rPr>
              <a:t> – организация независимо от ее организационно-правовой формы, а так же индивидуальный предприниматель, выполняющие работы или оказывающие услуг потребителям по возмездному договору.</a:t>
            </a:r>
            <a:endParaRPr lang="ru-RU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21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5122" name="Picture 2" descr="C:\Users\РО НАО АЮР\Desktop\презентация\уц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90222" y="4071942"/>
            <a:ext cx="5039430" cy="25013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</TotalTime>
  <Words>3016</Words>
  <PresentationFormat>Экран (4:3)</PresentationFormat>
  <Paragraphs>360</Paragraphs>
  <Slides>57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57</vt:i4>
      </vt:variant>
    </vt:vector>
  </HeadingPairs>
  <TitlesOfParts>
    <vt:vector size="5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РО НАО АЮР</dc:creator>
  <cp:lastModifiedBy>РО НАО АЮР</cp:lastModifiedBy>
  <cp:revision>74</cp:revision>
  <dcterms:created xsi:type="dcterms:W3CDTF">2014-11-14T09:14:43Z</dcterms:created>
  <dcterms:modified xsi:type="dcterms:W3CDTF">2014-11-18T09:28:53Z</dcterms:modified>
</cp:coreProperties>
</file>